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wav" ContentType="audio/wav"/>
  <Override PartName="/ppt/media/audio2.wav" ContentType="audio/wav"/>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14"/>
  </p:notesMasterIdLst>
  <p:handoutMasterIdLst>
    <p:handoutMasterId r:id="rId15"/>
  </p:handoutMasterIdLst>
  <p:sldIdLst>
    <p:sldId id="280" r:id="rId2"/>
    <p:sldId id="264" r:id="rId3"/>
    <p:sldId id="292" r:id="rId4"/>
    <p:sldId id="293" r:id="rId5"/>
    <p:sldId id="294" r:id="rId6"/>
    <p:sldId id="295" r:id="rId7"/>
    <p:sldId id="296" r:id="rId8"/>
    <p:sldId id="297" r:id="rId9"/>
    <p:sldId id="298" r:id="rId10"/>
    <p:sldId id="299" r:id="rId11"/>
    <p:sldId id="300" r:id="rId12"/>
    <p:sldId id="301" r:id="rId13"/>
  </p:sldIdLst>
  <p:sldSz cx="9144000" cy="6858000" type="screen4x3"/>
  <p:notesSz cx="7069138" cy="9353550"/>
  <p:custDataLst>
    <p:tags r:id="rId1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66"/>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5" autoAdjust="0"/>
    <p:restoredTop sz="95699" autoAdjust="0"/>
  </p:normalViewPr>
  <p:slideViewPr>
    <p:cSldViewPr>
      <p:cViewPr varScale="1">
        <p:scale>
          <a:sx n="68" d="100"/>
          <a:sy n="68" d="100"/>
        </p:scale>
        <p:origin x="1386" y="72"/>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63293" cy="467678"/>
          </a:xfrm>
          <a:prstGeom prst="rect">
            <a:avLst/>
          </a:prstGeom>
          <a:noFill/>
          <a:ln w="9525">
            <a:noFill/>
            <a:miter lim="800000"/>
            <a:headEnd/>
            <a:tailEnd/>
          </a:ln>
          <a:effectLst/>
        </p:spPr>
        <p:txBody>
          <a:bodyPr vert="horz" wrap="square" lIns="93833" tIns="46916" rIns="93833" bIns="46916"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38915" name="Rectangle 3"/>
          <p:cNvSpPr>
            <a:spLocks noGrp="1" noChangeArrowheads="1"/>
          </p:cNvSpPr>
          <p:nvPr>
            <p:ph type="dt" sz="quarter" idx="1"/>
          </p:nvPr>
        </p:nvSpPr>
        <p:spPr bwMode="auto">
          <a:xfrm>
            <a:off x="4004209" y="0"/>
            <a:ext cx="3063293" cy="467678"/>
          </a:xfrm>
          <a:prstGeom prst="rect">
            <a:avLst/>
          </a:prstGeom>
          <a:noFill/>
          <a:ln w="9525">
            <a:noFill/>
            <a:miter lim="800000"/>
            <a:headEnd/>
            <a:tailEnd/>
          </a:ln>
          <a:effectLst/>
        </p:spPr>
        <p:txBody>
          <a:bodyPr vert="horz" wrap="square" lIns="93833" tIns="46916" rIns="93833" bIns="46916"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38916" name="Rectangle 4"/>
          <p:cNvSpPr>
            <a:spLocks noGrp="1" noChangeArrowheads="1"/>
          </p:cNvSpPr>
          <p:nvPr>
            <p:ph type="ftr" sz="quarter" idx="2"/>
          </p:nvPr>
        </p:nvSpPr>
        <p:spPr bwMode="auto">
          <a:xfrm>
            <a:off x="0" y="8884249"/>
            <a:ext cx="3063293" cy="467678"/>
          </a:xfrm>
          <a:prstGeom prst="rect">
            <a:avLst/>
          </a:prstGeom>
          <a:noFill/>
          <a:ln w="9525">
            <a:noFill/>
            <a:miter lim="800000"/>
            <a:headEnd/>
            <a:tailEnd/>
          </a:ln>
          <a:effectLst/>
        </p:spPr>
        <p:txBody>
          <a:bodyPr vert="horz" wrap="square" lIns="93833" tIns="46916" rIns="93833" bIns="46916"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38917" name="Rectangle 5"/>
          <p:cNvSpPr>
            <a:spLocks noGrp="1" noChangeArrowheads="1"/>
          </p:cNvSpPr>
          <p:nvPr>
            <p:ph type="sldNum" sz="quarter" idx="3"/>
          </p:nvPr>
        </p:nvSpPr>
        <p:spPr bwMode="auto">
          <a:xfrm>
            <a:off x="4004209" y="8884249"/>
            <a:ext cx="3063293" cy="467678"/>
          </a:xfrm>
          <a:prstGeom prst="rect">
            <a:avLst/>
          </a:prstGeom>
          <a:noFill/>
          <a:ln w="9525">
            <a:noFill/>
            <a:miter lim="800000"/>
            <a:headEnd/>
            <a:tailEnd/>
          </a:ln>
          <a:effectLst/>
        </p:spPr>
        <p:txBody>
          <a:bodyPr vert="horz" wrap="square" lIns="93833" tIns="46916" rIns="93833" bIns="46916" numCol="1" anchor="b" anchorCtr="0" compatLnSpc="1">
            <a:prstTxWarp prst="textNoShape">
              <a:avLst/>
            </a:prstTxWarp>
          </a:bodyPr>
          <a:lstStyle>
            <a:lvl1pPr algn="r" eaLnBrk="0" hangingPunct="0">
              <a:defRPr sz="1200">
                <a:latin typeface="Times New Roman" pitchFamily="18" charset="0"/>
              </a:defRPr>
            </a:lvl1pPr>
          </a:lstStyle>
          <a:p>
            <a:fld id="{E8B439FD-F686-479F-8B82-20001DB11D4D}" type="slidenum">
              <a:rPr lang="en-US"/>
              <a:pPr/>
              <a:t>‹#›</a:t>
            </a:fld>
            <a:endParaRPr lang="en-US"/>
          </a:p>
        </p:txBody>
      </p:sp>
    </p:spTree>
    <p:extLst>
      <p:ext uri="{BB962C8B-B14F-4D97-AF65-F5344CB8AC3E}">
        <p14:creationId xmlns:p14="http://schemas.microsoft.com/office/powerpoint/2010/main" val="1218715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3293" cy="467678"/>
          </a:xfrm>
          <a:prstGeom prst="rect">
            <a:avLst/>
          </a:prstGeom>
        </p:spPr>
        <p:txBody>
          <a:bodyPr vert="horz" wrap="square" lIns="93833" tIns="46916" rIns="93833" bIns="46916" numCol="1" anchor="t" anchorCtr="0" compatLnSpc="1">
            <a:prstTxWarp prst="textNoShape">
              <a:avLst/>
            </a:prstTxWarp>
          </a:bodyPr>
          <a:lstStyle>
            <a:lvl1pPr>
              <a:defRPr sz="1200"/>
            </a:lvl1pPr>
          </a:lstStyle>
          <a:p>
            <a:endParaRPr lang="en-AU"/>
          </a:p>
        </p:txBody>
      </p:sp>
      <p:sp>
        <p:nvSpPr>
          <p:cNvPr id="3" name="Date Placeholder 2"/>
          <p:cNvSpPr>
            <a:spLocks noGrp="1"/>
          </p:cNvSpPr>
          <p:nvPr>
            <p:ph type="dt" idx="1"/>
          </p:nvPr>
        </p:nvSpPr>
        <p:spPr>
          <a:xfrm>
            <a:off x="4004209" y="0"/>
            <a:ext cx="3063293" cy="467678"/>
          </a:xfrm>
          <a:prstGeom prst="rect">
            <a:avLst/>
          </a:prstGeom>
        </p:spPr>
        <p:txBody>
          <a:bodyPr vert="horz" wrap="square" lIns="93833" tIns="46916" rIns="93833" bIns="46916" numCol="1" anchor="t" anchorCtr="0" compatLnSpc="1">
            <a:prstTxWarp prst="textNoShape">
              <a:avLst/>
            </a:prstTxWarp>
          </a:bodyPr>
          <a:lstStyle>
            <a:lvl1pPr algn="r">
              <a:defRPr sz="1200"/>
            </a:lvl1pPr>
          </a:lstStyle>
          <a:p>
            <a:fld id="{F8B3BB4F-F9C7-476F-8981-1A892270C932}" type="datetimeFigureOut">
              <a:rPr lang="en-US"/>
              <a:pPr/>
              <a:t>12/1/2016</a:t>
            </a:fld>
            <a:endParaRPr lang="en-AU"/>
          </a:p>
        </p:txBody>
      </p:sp>
      <p:sp>
        <p:nvSpPr>
          <p:cNvPr id="4" name="Slide Image Placeholder 3"/>
          <p:cNvSpPr>
            <a:spLocks noGrp="1" noRot="1" noChangeAspect="1"/>
          </p:cNvSpPr>
          <p:nvPr>
            <p:ph type="sldImg" idx="2"/>
          </p:nvPr>
        </p:nvSpPr>
        <p:spPr>
          <a:xfrm>
            <a:off x="1196975" y="701675"/>
            <a:ext cx="4675188" cy="3506788"/>
          </a:xfrm>
          <a:prstGeom prst="rect">
            <a:avLst/>
          </a:prstGeom>
          <a:noFill/>
          <a:ln w="12700">
            <a:solidFill>
              <a:prstClr val="black"/>
            </a:solidFill>
          </a:ln>
        </p:spPr>
        <p:txBody>
          <a:bodyPr vert="horz" lIns="93833" tIns="46916" rIns="93833" bIns="46916" rtlCol="0" anchor="ctr"/>
          <a:lstStyle/>
          <a:p>
            <a:pPr lvl="0"/>
            <a:endParaRPr lang="en-AU" noProof="0"/>
          </a:p>
        </p:txBody>
      </p:sp>
      <p:sp>
        <p:nvSpPr>
          <p:cNvPr id="5" name="Notes Placeholder 4"/>
          <p:cNvSpPr>
            <a:spLocks noGrp="1"/>
          </p:cNvSpPr>
          <p:nvPr>
            <p:ph type="body" sz="quarter" idx="3"/>
          </p:nvPr>
        </p:nvSpPr>
        <p:spPr>
          <a:xfrm>
            <a:off x="706914" y="4442936"/>
            <a:ext cx="5655310" cy="4209098"/>
          </a:xfrm>
          <a:prstGeom prst="rect">
            <a:avLst/>
          </a:prstGeom>
        </p:spPr>
        <p:txBody>
          <a:bodyPr vert="horz" wrap="square" lIns="93833" tIns="46916" rIns="93833" bIns="46916"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84249"/>
            <a:ext cx="3063293" cy="467678"/>
          </a:xfrm>
          <a:prstGeom prst="rect">
            <a:avLst/>
          </a:prstGeom>
        </p:spPr>
        <p:txBody>
          <a:bodyPr vert="horz" wrap="square" lIns="93833" tIns="46916" rIns="93833" bIns="46916" numCol="1" anchor="b" anchorCtr="0" compatLnSpc="1">
            <a:prstTxWarp prst="textNoShape">
              <a:avLst/>
            </a:prstTxWarp>
          </a:bodyPr>
          <a:lstStyle>
            <a:lvl1pPr>
              <a:defRPr sz="1200"/>
            </a:lvl1pPr>
          </a:lstStyle>
          <a:p>
            <a:endParaRPr lang="en-AU"/>
          </a:p>
        </p:txBody>
      </p:sp>
      <p:sp>
        <p:nvSpPr>
          <p:cNvPr id="7" name="Slide Number Placeholder 6"/>
          <p:cNvSpPr>
            <a:spLocks noGrp="1"/>
          </p:cNvSpPr>
          <p:nvPr>
            <p:ph type="sldNum" sz="quarter" idx="5"/>
          </p:nvPr>
        </p:nvSpPr>
        <p:spPr>
          <a:xfrm>
            <a:off x="4004209" y="8884249"/>
            <a:ext cx="3063293" cy="467678"/>
          </a:xfrm>
          <a:prstGeom prst="rect">
            <a:avLst/>
          </a:prstGeom>
        </p:spPr>
        <p:txBody>
          <a:bodyPr vert="horz" wrap="square" lIns="93833" tIns="46916" rIns="93833" bIns="46916" numCol="1" anchor="b" anchorCtr="0" compatLnSpc="1">
            <a:prstTxWarp prst="textNoShape">
              <a:avLst/>
            </a:prstTxWarp>
          </a:bodyPr>
          <a:lstStyle>
            <a:lvl1pPr algn="r">
              <a:defRPr sz="1200"/>
            </a:lvl1pPr>
          </a:lstStyle>
          <a:p>
            <a:fld id="{187F8CEC-F409-490C-BE18-C1435A03B4B2}" type="slidenum">
              <a:rPr lang="en-AU"/>
              <a:pPr/>
              <a:t>‹#›</a:t>
            </a:fld>
            <a:endParaRPr lang="en-AU"/>
          </a:p>
        </p:txBody>
      </p:sp>
    </p:spTree>
    <p:extLst>
      <p:ext uri="{BB962C8B-B14F-4D97-AF65-F5344CB8AC3E}">
        <p14:creationId xmlns:p14="http://schemas.microsoft.com/office/powerpoint/2010/main" val="4000799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2394" indent="-293228" eaLnBrk="0" hangingPunct="0">
              <a:defRPr>
                <a:solidFill>
                  <a:schemeClr val="tx1"/>
                </a:solidFill>
                <a:latin typeface="Arial" charset="0"/>
              </a:defRPr>
            </a:lvl2pPr>
            <a:lvl3pPr marL="1172915" indent="-234583" eaLnBrk="0" hangingPunct="0">
              <a:defRPr>
                <a:solidFill>
                  <a:schemeClr val="tx1"/>
                </a:solidFill>
                <a:latin typeface="Arial" charset="0"/>
              </a:defRPr>
            </a:lvl3pPr>
            <a:lvl4pPr marL="1642080" indent="-234583" eaLnBrk="0" hangingPunct="0">
              <a:defRPr>
                <a:solidFill>
                  <a:schemeClr val="tx1"/>
                </a:solidFill>
                <a:latin typeface="Arial" charset="0"/>
              </a:defRPr>
            </a:lvl4pPr>
            <a:lvl5pPr marL="2111246" indent="-234583" eaLnBrk="0" hangingPunct="0">
              <a:defRPr>
                <a:solidFill>
                  <a:schemeClr val="tx1"/>
                </a:solidFill>
                <a:latin typeface="Arial" charset="0"/>
              </a:defRPr>
            </a:lvl5pPr>
            <a:lvl6pPr marL="2580412" indent="-234583" eaLnBrk="0" fontAlgn="base" hangingPunct="0">
              <a:spcBef>
                <a:spcPct val="0"/>
              </a:spcBef>
              <a:spcAft>
                <a:spcPct val="0"/>
              </a:spcAft>
              <a:defRPr>
                <a:solidFill>
                  <a:schemeClr val="tx1"/>
                </a:solidFill>
                <a:latin typeface="Arial" charset="0"/>
              </a:defRPr>
            </a:lvl6pPr>
            <a:lvl7pPr marL="3049578" indent="-234583" eaLnBrk="0" fontAlgn="base" hangingPunct="0">
              <a:spcBef>
                <a:spcPct val="0"/>
              </a:spcBef>
              <a:spcAft>
                <a:spcPct val="0"/>
              </a:spcAft>
              <a:defRPr>
                <a:solidFill>
                  <a:schemeClr val="tx1"/>
                </a:solidFill>
                <a:latin typeface="Arial" charset="0"/>
              </a:defRPr>
            </a:lvl7pPr>
            <a:lvl8pPr marL="3518744" indent="-234583" eaLnBrk="0" fontAlgn="base" hangingPunct="0">
              <a:spcBef>
                <a:spcPct val="0"/>
              </a:spcBef>
              <a:spcAft>
                <a:spcPct val="0"/>
              </a:spcAft>
              <a:defRPr>
                <a:solidFill>
                  <a:schemeClr val="tx1"/>
                </a:solidFill>
                <a:latin typeface="Arial" charset="0"/>
              </a:defRPr>
            </a:lvl8pPr>
            <a:lvl9pPr marL="3987909" indent="-234583" eaLnBrk="0" fontAlgn="base" hangingPunct="0">
              <a:spcBef>
                <a:spcPct val="0"/>
              </a:spcBef>
              <a:spcAft>
                <a:spcPct val="0"/>
              </a:spcAft>
              <a:defRPr>
                <a:solidFill>
                  <a:schemeClr val="tx1"/>
                </a:solidFill>
                <a:latin typeface="Arial" charset="0"/>
              </a:defRPr>
            </a:lvl9pPr>
          </a:lstStyle>
          <a:p>
            <a:pPr eaLnBrk="1" hangingPunct="1"/>
            <a:fld id="{CCFC750E-F86C-4833-824A-6FF1744D0B06}" type="slidenum">
              <a:rPr lang="en-US"/>
              <a:pPr eaLnBrk="1" hangingPunct="1"/>
              <a:t>1</a:t>
            </a:fld>
            <a:endParaRPr lang="en-US"/>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p:txBody>
          <a:bodyPr>
            <a:normAutofit fontScale="40000" lnSpcReduction="20000"/>
          </a:bodyPr>
          <a:lstStyle/>
          <a:p>
            <a:pPr eaLnBrk="1" hangingPunct="1">
              <a:spcBef>
                <a:spcPct val="0"/>
              </a:spcBef>
            </a:pPr>
            <a:r>
              <a:rPr lang="en-US" dirty="0">
                <a:cs typeface="Arial" charset="0"/>
              </a:rPr>
              <a:t>This</a:t>
            </a:r>
            <a:r>
              <a:rPr lang="en-US" baseline="0" dirty="0">
                <a:cs typeface="Arial" charset="0"/>
              </a:rPr>
              <a:t> game plays just like the popular TV Game Show, Family Feud</a:t>
            </a:r>
            <a:r>
              <a:rPr lang="en-US" dirty="0"/>
              <a:t>®. </a:t>
            </a:r>
            <a:br>
              <a:rPr lang="en-US" dirty="0"/>
            </a:br>
            <a:br>
              <a:rPr lang="en-US" dirty="0"/>
            </a:br>
            <a:r>
              <a:rPr lang="en-US" dirty="0"/>
              <a:t>***How to set up this game template***</a:t>
            </a:r>
            <a:br>
              <a:rPr lang="en-US" dirty="0"/>
            </a:br>
            <a:br>
              <a:rPr lang="en-US" dirty="0"/>
            </a:br>
            <a:r>
              <a:rPr lang="en-US" dirty="0"/>
              <a:t>1. Come up with seven topics or questions that you want your students to answer. Have them write the questions and their answers on a loose leaf of paper and then turn the paper in to you. Remind your students that one-word or short answers work best.</a:t>
            </a:r>
            <a:br>
              <a:rPr lang="en-US" dirty="0"/>
            </a:br>
            <a:r>
              <a:rPr lang="en-US" dirty="0"/>
              <a:t>2. Compile your students’ answers for each question and rank each answer from highest to lowest based on frequency. Keep track of the top eight answers for each question or topic and how many times each answer was given.</a:t>
            </a:r>
            <a:br>
              <a:rPr lang="en-US" dirty="0"/>
            </a:br>
            <a:br>
              <a:rPr lang="en-US" dirty="0"/>
            </a:br>
            <a:r>
              <a:rPr lang="en-US" dirty="0"/>
              <a:t>For example:</a:t>
            </a:r>
            <a:br>
              <a:rPr lang="en-US" dirty="0"/>
            </a:br>
            <a:br>
              <a:rPr lang="en-US" dirty="0"/>
            </a:br>
            <a:r>
              <a:rPr lang="en-US" dirty="0"/>
              <a:t>The question is, “What’s your favorite animal?”</a:t>
            </a:r>
            <a:br>
              <a:rPr lang="en-US" dirty="0"/>
            </a:br>
            <a:br>
              <a:rPr lang="en-US" dirty="0"/>
            </a:br>
            <a:r>
              <a:rPr lang="en-US" dirty="0"/>
              <a:t>-14 people answered with “dog.”</a:t>
            </a:r>
            <a:br>
              <a:rPr lang="en-US" dirty="0"/>
            </a:br>
            <a:r>
              <a:rPr lang="en-US" dirty="0"/>
              <a:t>-11 people answered with “cat.”</a:t>
            </a:r>
            <a:br>
              <a:rPr lang="en-US" dirty="0"/>
            </a:br>
            <a:r>
              <a:rPr lang="en-US" dirty="0"/>
              <a:t>-9 people answered with “turtle.”</a:t>
            </a:r>
          </a:p>
          <a:p>
            <a:pPr eaLnBrk="1" hangingPunct="1">
              <a:spcBef>
                <a:spcPct val="0"/>
              </a:spcBef>
            </a:pPr>
            <a:r>
              <a:rPr lang="en-US" baseline="0" dirty="0">
                <a:cs typeface="Arial" charset="0"/>
              </a:rPr>
              <a:t>-4 people answered with “horse.”</a:t>
            </a:r>
          </a:p>
          <a:p>
            <a:pPr eaLnBrk="1" hangingPunct="1">
              <a:spcBef>
                <a:spcPct val="0"/>
              </a:spcBef>
            </a:pPr>
            <a:r>
              <a:rPr lang="en-US" baseline="0" dirty="0">
                <a:cs typeface="Arial" charset="0"/>
              </a:rPr>
              <a:t>-4 people answered with “llama.”</a:t>
            </a:r>
          </a:p>
          <a:p>
            <a:pPr eaLnBrk="1" hangingPunct="1">
              <a:spcBef>
                <a:spcPct val="0"/>
              </a:spcBef>
            </a:pPr>
            <a:r>
              <a:rPr lang="en-US" baseline="0" dirty="0">
                <a:cs typeface="Arial" charset="0"/>
              </a:rPr>
              <a:t>-3 people answered with “elephant.”</a:t>
            </a:r>
          </a:p>
          <a:p>
            <a:pPr eaLnBrk="1" hangingPunct="1">
              <a:spcBef>
                <a:spcPct val="0"/>
              </a:spcBef>
            </a:pPr>
            <a:r>
              <a:rPr lang="en-US" baseline="0" dirty="0">
                <a:cs typeface="Arial" charset="0"/>
              </a:rPr>
              <a:t>-2 people answered with “monkey.”</a:t>
            </a:r>
          </a:p>
          <a:p>
            <a:pPr eaLnBrk="1" hangingPunct="1">
              <a:spcBef>
                <a:spcPct val="0"/>
              </a:spcBef>
            </a:pPr>
            <a:r>
              <a:rPr lang="en-US" baseline="0" dirty="0">
                <a:cs typeface="Arial" charset="0"/>
              </a:rPr>
              <a:t>-2 people answered with “snake.”</a:t>
            </a:r>
            <a:br>
              <a:rPr lang="en-US" baseline="0" dirty="0">
                <a:cs typeface="Arial" charset="0"/>
              </a:rPr>
            </a:br>
            <a:br>
              <a:rPr lang="en-US" baseline="0" dirty="0">
                <a:cs typeface="Arial" charset="0"/>
              </a:rPr>
            </a:br>
            <a:r>
              <a:rPr lang="en-US" baseline="0" dirty="0">
                <a:cs typeface="Arial" charset="0"/>
              </a:rPr>
              <a:t>3. Add the game title or topic to Slide 1.</a:t>
            </a:r>
            <a:br>
              <a:rPr lang="en-US" baseline="0" dirty="0">
                <a:cs typeface="Arial" charset="0"/>
              </a:rPr>
            </a:br>
            <a:r>
              <a:rPr lang="en-US" baseline="0" dirty="0">
                <a:cs typeface="Arial" charset="0"/>
              </a:rPr>
              <a:t>4. Add the questions/topics and the answers you compiled to slides 3-9.</a:t>
            </a:r>
          </a:p>
          <a:p>
            <a:pPr defTabSz="938331" eaLnBrk="1" hangingPunct="1">
              <a:spcBef>
                <a:spcPct val="0"/>
              </a:spcBef>
              <a:defRPr/>
            </a:pPr>
            <a:r>
              <a:rPr lang="en-US" baseline="0" dirty="0">
                <a:cs typeface="Arial" charset="0"/>
              </a:rPr>
              <a:t>5. Come up with five short questions for the “Fast Money” round and enter these questions into Slide 10. </a:t>
            </a:r>
            <a:br>
              <a:rPr lang="en-US" baseline="0" dirty="0">
                <a:cs typeface="Arial" charset="0"/>
              </a:rPr>
            </a:br>
            <a:r>
              <a:rPr lang="en-US" baseline="0" dirty="0">
                <a:cs typeface="Arial" charset="0"/>
              </a:rPr>
              <a:t>6. You’re ready to play the game!</a:t>
            </a:r>
            <a:br>
              <a:rPr lang="en-US" baseline="0" dirty="0">
                <a:cs typeface="Arial" charset="0"/>
              </a:rPr>
            </a:br>
            <a:br>
              <a:rPr lang="en-US" baseline="0" dirty="0">
                <a:cs typeface="Arial" charset="0"/>
              </a:rPr>
            </a:br>
            <a:br>
              <a:rPr lang="en-US" baseline="0" dirty="0">
                <a:cs typeface="Arial" charset="0"/>
              </a:rPr>
            </a:br>
            <a:r>
              <a:rPr lang="en-US" baseline="0" dirty="0">
                <a:cs typeface="Arial" charset="0"/>
              </a:rPr>
              <a:t>***How to play Classroom Feud***</a:t>
            </a:r>
          </a:p>
          <a:p>
            <a:pPr eaLnBrk="1" hangingPunct="1">
              <a:spcBef>
                <a:spcPct val="0"/>
              </a:spcBef>
            </a:pPr>
            <a:endParaRPr lang="en-US" baseline="0" dirty="0">
              <a:cs typeface="Arial" charset="0"/>
            </a:endParaRPr>
          </a:p>
          <a:p>
            <a:pPr eaLnBrk="1" hangingPunct="1">
              <a:spcBef>
                <a:spcPct val="0"/>
              </a:spcBef>
            </a:pPr>
            <a:r>
              <a:rPr lang="en-US" baseline="0" dirty="0">
                <a:cs typeface="Arial" charset="0"/>
              </a:rPr>
              <a:t>1. Divide your class into two even teams. It’s fun to do boys vs. girls if the numbers are roughly equal!</a:t>
            </a:r>
            <a:br>
              <a:rPr lang="en-US" baseline="0" dirty="0">
                <a:cs typeface="Arial" charset="0"/>
              </a:rPr>
            </a:br>
            <a:br>
              <a:rPr lang="en-US" baseline="0" dirty="0">
                <a:cs typeface="Arial" charset="0"/>
              </a:rPr>
            </a:br>
            <a:r>
              <a:rPr lang="en-US" baseline="0" dirty="0">
                <a:cs typeface="Arial" charset="0"/>
              </a:rPr>
              <a:t>2. Have them sit in a groups (with their teams) and have each team select a captain. The captain is the only person who can provide answers. It gets too confusing, otherwise.</a:t>
            </a:r>
            <a:br>
              <a:rPr lang="en-US" baseline="0" dirty="0">
                <a:cs typeface="Arial" charset="0"/>
              </a:rPr>
            </a:br>
            <a:br>
              <a:rPr lang="en-US" baseline="0" dirty="0">
                <a:cs typeface="Arial" charset="0"/>
              </a:rPr>
            </a:br>
            <a:r>
              <a:rPr lang="en-US" baseline="0" dirty="0">
                <a:cs typeface="Arial" charset="0"/>
              </a:rPr>
              <a:t>3. Start with the first question by proceeding to Slide 2. The first captain to buzz in (or raise their hand) is the first team to answer. The answering captain will collaborate with his or her teammates and provide you with an answer (within 10-15 seconds). </a:t>
            </a:r>
          </a:p>
          <a:p>
            <a:pPr defTabSz="938331" eaLnBrk="1" hangingPunct="1">
              <a:spcBef>
                <a:spcPct val="0"/>
              </a:spcBef>
              <a:defRPr/>
            </a:pPr>
            <a:r>
              <a:rPr lang="en-US" baseline="0" dirty="0">
                <a:cs typeface="Arial" charset="0"/>
              </a:rPr>
              <a:t>- If their answer IS one of the top 8 responses, then click on the corresponding button and add the number of points to the team score at the bottom of the screen. Then, for providing a correct answer, they get to provide another answer until they come up with one that is not on the list.</a:t>
            </a:r>
            <a:br>
              <a:rPr lang="en-US" baseline="0" dirty="0">
                <a:cs typeface="Arial" charset="0"/>
              </a:rPr>
            </a:br>
            <a:r>
              <a:rPr lang="en-US" baseline="0" dirty="0">
                <a:cs typeface="Arial" charset="0"/>
              </a:rPr>
              <a:t>- If their answer is NOT one of the top 8 responses, click the first of the three “Incorrect Buttons” (blue boxes) above the “Return to Main” button (moving left to right) and then allow the other team to provide an answer. The other team will answer until they provide a term that is NOT on the list. Then, you click the next “Incorrect Button”, and allow the other team to provide an answer again.</a:t>
            </a:r>
            <a:br>
              <a:rPr lang="en-US" baseline="0" dirty="0">
                <a:cs typeface="Arial" charset="0"/>
              </a:rPr>
            </a:br>
            <a:br>
              <a:rPr lang="en-US" baseline="0" dirty="0">
                <a:cs typeface="Arial" charset="0"/>
              </a:rPr>
            </a:br>
            <a:r>
              <a:rPr lang="en-US" baseline="0" dirty="0">
                <a:cs typeface="Arial" charset="0"/>
              </a:rPr>
              <a:t>The round is over when all of the answers have been provided –OR- all of the three “Incorrect Buttons” have been pushed. When the round is over, proceed back to the main Question/Topic screen (Slide 2) by hitting the “Return to Main” button. Then, add each team’s score from the previous round to the Team Score boxes at the bottom of the screen.</a:t>
            </a:r>
            <a:br>
              <a:rPr lang="en-US" baseline="0" dirty="0">
                <a:cs typeface="Arial" charset="0"/>
              </a:rPr>
            </a:br>
            <a:br>
              <a:rPr lang="en-US" baseline="0" dirty="0">
                <a:cs typeface="Arial" charset="0"/>
              </a:rPr>
            </a:br>
            <a:r>
              <a:rPr lang="en-US" baseline="0" dirty="0">
                <a:cs typeface="Arial" charset="0"/>
              </a:rPr>
              <a:t>4. Select the next question and repeat gameplay from Step 3. Continue playing the game until the first seven rounds have been completed.</a:t>
            </a:r>
            <a:br>
              <a:rPr lang="en-US" baseline="0" dirty="0">
                <a:cs typeface="Arial" charset="0"/>
              </a:rPr>
            </a:br>
            <a:br>
              <a:rPr lang="en-US" baseline="0" dirty="0">
                <a:cs typeface="Arial" charset="0"/>
              </a:rPr>
            </a:br>
            <a:r>
              <a:rPr lang="en-US" baseline="0" dirty="0">
                <a:cs typeface="Arial" charset="0"/>
              </a:rPr>
              <a:t>5. Proceed to the “Fast Money” round by clicking on the “Fast Money” button on Slide 2.</a:t>
            </a:r>
            <a:br>
              <a:rPr lang="en-US" baseline="0" dirty="0">
                <a:cs typeface="Arial" charset="0"/>
              </a:rPr>
            </a:br>
            <a:br>
              <a:rPr lang="en-US" baseline="0" dirty="0">
                <a:cs typeface="Arial" charset="0"/>
              </a:rPr>
            </a:br>
            <a:r>
              <a:rPr lang="en-US" baseline="0" dirty="0">
                <a:cs typeface="Arial" charset="0"/>
              </a:rPr>
              <a:t>6. </a:t>
            </a:r>
            <a:r>
              <a:rPr lang="en-US" baseline="0" dirty="0"/>
              <a:t>Have your students get together with their team and give them 30 seconds to come up with one (1) answer for each question. Have them write their answers down so they don’t forget. After the 30 seconds have passed, click the “Proceed” button.</a:t>
            </a:r>
          </a:p>
          <a:p>
            <a:pPr defTabSz="938331" eaLnBrk="1" hangingPunct="1">
              <a:spcBef>
                <a:spcPct val="0"/>
              </a:spcBef>
              <a:defRPr/>
            </a:pPr>
            <a:br>
              <a:rPr lang="en-US" baseline="0" dirty="0"/>
            </a:br>
            <a:r>
              <a:rPr lang="en-US" baseline="0" dirty="0"/>
              <a:t>7. Ask each team for their answer for Question 1 (from Slide 10). Type in each team’s score (depending on the answer they provided) into the correct box. I tend to give scores of 1-10 for each answer, where better answers receive more points. Repeat for Questions 2-5, then total each team’s points and enter them into the “Total” boxes. Then, click the “Return to Main” button and add the “Fast Money” points to each team’s overall score.</a:t>
            </a:r>
            <a:br>
              <a:rPr lang="en-US" baseline="0" dirty="0">
                <a:cs typeface="Arial" charset="0"/>
              </a:rPr>
            </a:br>
            <a:br>
              <a:rPr lang="en-US" baseline="0" dirty="0">
                <a:cs typeface="Arial" charset="0"/>
              </a:rPr>
            </a:br>
            <a:r>
              <a:rPr lang="en-US" baseline="0" dirty="0">
                <a:cs typeface="Arial" charset="0"/>
              </a:rPr>
              <a:t>8. Congratulate the winning team! No homework, perhaps?</a:t>
            </a:r>
            <a:br>
              <a:rPr lang="en-US" baseline="0" dirty="0">
                <a:cs typeface="Arial" charset="0"/>
              </a:rPr>
            </a:br>
            <a:br>
              <a:rPr lang="en-US" baseline="0" dirty="0">
                <a:cs typeface="Arial" charset="0"/>
              </a:rPr>
            </a:br>
            <a:br>
              <a:rPr lang="en-US" baseline="0" dirty="0">
                <a:cs typeface="Arial" charset="0"/>
              </a:rPr>
            </a:br>
            <a:r>
              <a:rPr lang="en-US" dirty="0"/>
              <a:t>© 2013 Best Teacher Resources</a:t>
            </a:r>
            <a:br>
              <a:rPr lang="en-US" dirty="0"/>
            </a:br>
            <a:r>
              <a:rPr lang="en-US" dirty="0"/>
              <a:t>Any redistribution or reproduction of part or all of the contents in any form is prohibited. You may not distribute or commercially exploit the content. Nor may you transmit it or store it in any other website or other form of electronic retrieval system.</a:t>
            </a:r>
          </a:p>
          <a:p>
            <a:pPr eaLnBrk="1" hangingPunct="1">
              <a:spcBef>
                <a:spcPct val="0"/>
              </a:spcBef>
            </a:pPr>
            <a:endParaRPr lang="en-US" dirty="0">
              <a:cs typeface="Arial" charset="0"/>
            </a:endParaRPr>
          </a:p>
        </p:txBody>
      </p:sp>
    </p:spTree>
    <p:extLst>
      <p:ext uri="{BB962C8B-B14F-4D97-AF65-F5344CB8AC3E}">
        <p14:creationId xmlns:p14="http://schemas.microsoft.com/office/powerpoint/2010/main" val="232752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Notes:</a:t>
            </a:r>
            <a:br>
              <a:rPr lang="en-US" dirty="0"/>
            </a:br>
            <a:br>
              <a:rPr lang="en-US" dirty="0"/>
            </a:br>
            <a:r>
              <a:rPr lang="en-US" dirty="0"/>
              <a:t>1.</a:t>
            </a:r>
            <a:r>
              <a:rPr lang="en-US" baseline="0" dirty="0"/>
              <a:t> Add the question at the top</a:t>
            </a:r>
            <a:br>
              <a:rPr lang="en-US" baseline="0" dirty="0"/>
            </a:br>
            <a:r>
              <a:rPr lang="en-US" baseline="0" dirty="0"/>
              <a:t>2. Add each of the individual answers to the boxes using the following format:</a:t>
            </a:r>
            <a:br>
              <a:rPr lang="en-US" baseline="0" dirty="0"/>
            </a:br>
            <a:br>
              <a:rPr lang="en-US" baseline="0" dirty="0"/>
            </a:br>
            <a:r>
              <a:rPr lang="en-US" baseline="0" dirty="0"/>
              <a:t>[Word                     Number of times answer was given]</a:t>
            </a:r>
            <a:br>
              <a:rPr lang="en-US" baseline="0" dirty="0"/>
            </a:br>
            <a:br>
              <a:rPr lang="en-US" baseline="0" dirty="0"/>
            </a:br>
            <a:r>
              <a:rPr lang="en-US" baseline="0" dirty="0"/>
              <a:t>For example:</a:t>
            </a:r>
          </a:p>
          <a:p>
            <a:endParaRPr lang="en-US" baseline="0" dirty="0"/>
          </a:p>
          <a:p>
            <a:r>
              <a:rPr lang="en-US" baseline="0" dirty="0"/>
              <a:t>Question: “What is your favorite animal?”</a:t>
            </a:r>
            <a:br>
              <a:rPr lang="en-US" baseline="0" dirty="0"/>
            </a:br>
            <a:br>
              <a:rPr lang="en-US" baseline="0" dirty="0"/>
            </a:br>
            <a:r>
              <a:rPr lang="en-US" baseline="0" dirty="0"/>
              <a:t>Dog                     14</a:t>
            </a:r>
            <a:br>
              <a:rPr lang="en-US" baseline="0" dirty="0"/>
            </a:br>
            <a:r>
              <a:rPr lang="en-US" baseline="0" dirty="0"/>
              <a:t>Cat                      11</a:t>
            </a:r>
          </a:p>
          <a:p>
            <a:r>
              <a:rPr lang="en-US" baseline="0" dirty="0"/>
              <a:t>Turtle                    9</a:t>
            </a:r>
          </a:p>
          <a:p>
            <a:pPr eaLnBrk="1" hangingPunct="1">
              <a:spcBef>
                <a:spcPct val="0"/>
              </a:spcBef>
            </a:pPr>
            <a:r>
              <a:rPr lang="en-US" baseline="0" dirty="0"/>
              <a:t>Horse                    4</a:t>
            </a:r>
            <a:br>
              <a:rPr lang="en-US" baseline="0" dirty="0"/>
            </a:br>
            <a:r>
              <a:rPr lang="en-US" baseline="0" dirty="0">
                <a:cs typeface="Arial" charset="0"/>
              </a:rPr>
              <a:t>Llama                    4</a:t>
            </a:r>
          </a:p>
          <a:p>
            <a:pPr eaLnBrk="1" hangingPunct="1">
              <a:spcBef>
                <a:spcPct val="0"/>
              </a:spcBef>
            </a:pPr>
            <a:r>
              <a:rPr lang="en-US" baseline="0" dirty="0">
                <a:cs typeface="Arial" charset="0"/>
              </a:rPr>
              <a:t>Elephant                3</a:t>
            </a:r>
          </a:p>
          <a:p>
            <a:pPr eaLnBrk="1" hangingPunct="1">
              <a:spcBef>
                <a:spcPct val="0"/>
              </a:spcBef>
            </a:pPr>
            <a:r>
              <a:rPr lang="en-US" baseline="0" dirty="0">
                <a:cs typeface="Arial" charset="0"/>
              </a:rPr>
              <a:t>Monkey                  2</a:t>
            </a:r>
          </a:p>
          <a:p>
            <a:pPr eaLnBrk="1" hangingPunct="1">
              <a:spcBef>
                <a:spcPct val="0"/>
              </a:spcBef>
            </a:pPr>
            <a:r>
              <a:rPr lang="en-US" baseline="0" dirty="0">
                <a:cs typeface="Arial" charset="0"/>
              </a:rPr>
              <a:t>Snake                    2</a:t>
            </a:r>
            <a:br>
              <a:rPr lang="en-US" baseline="0" dirty="0">
                <a:cs typeface="Arial" charset="0"/>
              </a:rPr>
            </a:br>
            <a:br>
              <a:rPr lang="en-US" baseline="0" dirty="0">
                <a:cs typeface="Arial" charset="0"/>
              </a:rPr>
            </a:br>
            <a:br>
              <a:rPr lang="en-US" baseline="0" dirty="0">
                <a:cs typeface="Arial" charset="0"/>
              </a:rPr>
            </a:br>
            <a:br>
              <a:rPr lang="en-US" baseline="0" dirty="0">
                <a:cs typeface="Arial" charset="0"/>
              </a:rPr>
            </a:br>
            <a:r>
              <a:rPr lang="en-US" dirty="0"/>
              <a:t>© 2013 Best Teacher Resources</a:t>
            </a:r>
            <a:br>
              <a:rPr lang="en-US" dirty="0"/>
            </a:br>
            <a:r>
              <a:rPr lang="en-US" dirty="0"/>
              <a:t>Any redistribution or reproduction of part or all of the contents in any form is prohibited. You may not distribute or commercially exploit the content. Nor may you transmit it or store it in any other website or other form of electronic retrieval system.</a:t>
            </a:r>
          </a:p>
        </p:txBody>
      </p:sp>
      <p:sp>
        <p:nvSpPr>
          <p:cNvPr id="4" name="Slide Number Placeholder 3"/>
          <p:cNvSpPr>
            <a:spLocks noGrp="1"/>
          </p:cNvSpPr>
          <p:nvPr>
            <p:ph type="sldNum" sz="quarter" idx="10"/>
          </p:nvPr>
        </p:nvSpPr>
        <p:spPr/>
        <p:txBody>
          <a:bodyPr/>
          <a:lstStyle/>
          <a:p>
            <a:fld id="{187F8CEC-F409-490C-BE18-C1435A03B4B2}" type="slidenum">
              <a:rPr lang="en-AU" smtClean="0"/>
              <a:pPr/>
              <a:t>2</a:t>
            </a:fld>
            <a:endParaRPr lang="en-AU"/>
          </a:p>
        </p:txBody>
      </p:sp>
    </p:spTree>
    <p:extLst>
      <p:ext uri="{BB962C8B-B14F-4D97-AF65-F5344CB8AC3E}">
        <p14:creationId xmlns:p14="http://schemas.microsoft.com/office/powerpoint/2010/main" val="46951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Notes:</a:t>
            </a:r>
            <a:br>
              <a:rPr lang="en-US" dirty="0"/>
            </a:br>
            <a:br>
              <a:rPr lang="en-US" dirty="0"/>
            </a:br>
            <a:r>
              <a:rPr lang="en-US" dirty="0"/>
              <a:t>1.</a:t>
            </a:r>
            <a:r>
              <a:rPr lang="en-US" baseline="0" dirty="0"/>
              <a:t> Add the question at the top</a:t>
            </a:r>
            <a:br>
              <a:rPr lang="en-US" baseline="0" dirty="0"/>
            </a:br>
            <a:r>
              <a:rPr lang="en-US" baseline="0" dirty="0"/>
              <a:t>2. Add each of the individual answers to the boxes using the following format:</a:t>
            </a:r>
            <a:br>
              <a:rPr lang="en-US" baseline="0" dirty="0"/>
            </a:br>
            <a:br>
              <a:rPr lang="en-US" baseline="0" dirty="0"/>
            </a:br>
            <a:r>
              <a:rPr lang="en-US" baseline="0" dirty="0"/>
              <a:t>[Word                     Number of times answer was given]</a:t>
            </a:r>
            <a:br>
              <a:rPr lang="en-US" baseline="0" dirty="0"/>
            </a:br>
            <a:br>
              <a:rPr lang="en-US" baseline="0" dirty="0"/>
            </a:br>
            <a:r>
              <a:rPr lang="en-US" baseline="0" dirty="0"/>
              <a:t>For example:</a:t>
            </a:r>
          </a:p>
          <a:p>
            <a:endParaRPr lang="en-US" baseline="0" dirty="0"/>
          </a:p>
          <a:p>
            <a:r>
              <a:rPr lang="en-US" baseline="0" dirty="0"/>
              <a:t>Question: “What is your favorite animal?”</a:t>
            </a:r>
            <a:br>
              <a:rPr lang="en-US" baseline="0" dirty="0"/>
            </a:br>
            <a:br>
              <a:rPr lang="en-US" baseline="0" dirty="0"/>
            </a:br>
            <a:r>
              <a:rPr lang="en-US" baseline="0" dirty="0"/>
              <a:t>Dog                     14</a:t>
            </a:r>
            <a:br>
              <a:rPr lang="en-US" baseline="0" dirty="0"/>
            </a:br>
            <a:r>
              <a:rPr lang="en-US" baseline="0" dirty="0"/>
              <a:t>Cat                      11</a:t>
            </a:r>
          </a:p>
          <a:p>
            <a:r>
              <a:rPr lang="en-US" baseline="0" dirty="0"/>
              <a:t>Turtle                    9</a:t>
            </a:r>
          </a:p>
          <a:p>
            <a:pPr eaLnBrk="1" hangingPunct="1">
              <a:spcBef>
                <a:spcPct val="0"/>
              </a:spcBef>
            </a:pPr>
            <a:r>
              <a:rPr lang="en-US" baseline="0" dirty="0"/>
              <a:t>Horse                    4</a:t>
            </a:r>
            <a:br>
              <a:rPr lang="en-US" baseline="0" dirty="0"/>
            </a:br>
            <a:r>
              <a:rPr lang="en-US" baseline="0" dirty="0">
                <a:cs typeface="Arial" charset="0"/>
              </a:rPr>
              <a:t>Llama                    4</a:t>
            </a:r>
          </a:p>
          <a:p>
            <a:pPr eaLnBrk="1" hangingPunct="1">
              <a:spcBef>
                <a:spcPct val="0"/>
              </a:spcBef>
            </a:pPr>
            <a:r>
              <a:rPr lang="en-US" baseline="0" dirty="0">
                <a:cs typeface="Arial" charset="0"/>
              </a:rPr>
              <a:t>Elephant                3</a:t>
            </a:r>
          </a:p>
          <a:p>
            <a:pPr eaLnBrk="1" hangingPunct="1">
              <a:spcBef>
                <a:spcPct val="0"/>
              </a:spcBef>
            </a:pPr>
            <a:r>
              <a:rPr lang="en-US" baseline="0" dirty="0">
                <a:cs typeface="Arial" charset="0"/>
              </a:rPr>
              <a:t>Monkey                  2</a:t>
            </a:r>
          </a:p>
          <a:p>
            <a:pPr eaLnBrk="1" hangingPunct="1">
              <a:spcBef>
                <a:spcPct val="0"/>
              </a:spcBef>
            </a:pPr>
            <a:r>
              <a:rPr lang="en-US" baseline="0" dirty="0">
                <a:cs typeface="Arial" charset="0"/>
              </a:rPr>
              <a:t>Snake                    2</a:t>
            </a:r>
            <a:br>
              <a:rPr lang="en-US" baseline="0" dirty="0">
                <a:cs typeface="Arial" charset="0"/>
              </a:rPr>
            </a:br>
            <a:br>
              <a:rPr lang="en-US" baseline="0" dirty="0">
                <a:cs typeface="Arial" charset="0"/>
              </a:rPr>
            </a:br>
            <a:br>
              <a:rPr lang="en-US" baseline="0" dirty="0">
                <a:cs typeface="Arial" charset="0"/>
              </a:rPr>
            </a:br>
            <a:br>
              <a:rPr lang="en-US" baseline="0" dirty="0">
                <a:cs typeface="Arial" charset="0"/>
              </a:rPr>
            </a:br>
            <a:r>
              <a:rPr lang="en-US" dirty="0"/>
              <a:t>© 2013 Best Teacher Resources</a:t>
            </a:r>
            <a:br>
              <a:rPr lang="en-US" dirty="0"/>
            </a:br>
            <a:r>
              <a:rPr lang="en-US" dirty="0"/>
              <a:t>Any redistribution or reproduction of part or all of the contents in any form is prohibited. You may not distribute or commercially exploit the content. Nor may you transmit it or store it in any other website or other form of electronic retrieval system.</a:t>
            </a:r>
          </a:p>
        </p:txBody>
      </p:sp>
      <p:sp>
        <p:nvSpPr>
          <p:cNvPr id="4" name="Slide Number Placeholder 3"/>
          <p:cNvSpPr>
            <a:spLocks noGrp="1"/>
          </p:cNvSpPr>
          <p:nvPr>
            <p:ph type="sldNum" sz="quarter" idx="10"/>
          </p:nvPr>
        </p:nvSpPr>
        <p:spPr/>
        <p:txBody>
          <a:bodyPr/>
          <a:lstStyle/>
          <a:p>
            <a:fld id="{187F8CEC-F409-490C-BE18-C1435A03B4B2}" type="slidenum">
              <a:rPr lang="en-AU" smtClean="0"/>
              <a:pPr/>
              <a:t>11</a:t>
            </a:fld>
            <a:endParaRPr lang="en-AU"/>
          </a:p>
        </p:txBody>
      </p:sp>
    </p:spTree>
    <p:extLst>
      <p:ext uri="{BB962C8B-B14F-4D97-AF65-F5344CB8AC3E}">
        <p14:creationId xmlns:p14="http://schemas.microsoft.com/office/powerpoint/2010/main" val="39340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2394" indent="-293228" eaLnBrk="0" hangingPunct="0">
              <a:defRPr>
                <a:solidFill>
                  <a:schemeClr val="tx1"/>
                </a:solidFill>
                <a:latin typeface="Arial" charset="0"/>
              </a:defRPr>
            </a:lvl2pPr>
            <a:lvl3pPr marL="1172915" indent="-234583" eaLnBrk="0" hangingPunct="0">
              <a:defRPr>
                <a:solidFill>
                  <a:schemeClr val="tx1"/>
                </a:solidFill>
                <a:latin typeface="Arial" charset="0"/>
              </a:defRPr>
            </a:lvl3pPr>
            <a:lvl4pPr marL="1642080" indent="-234583" eaLnBrk="0" hangingPunct="0">
              <a:defRPr>
                <a:solidFill>
                  <a:schemeClr val="tx1"/>
                </a:solidFill>
                <a:latin typeface="Arial" charset="0"/>
              </a:defRPr>
            </a:lvl4pPr>
            <a:lvl5pPr marL="2111246" indent="-234583" eaLnBrk="0" hangingPunct="0">
              <a:defRPr>
                <a:solidFill>
                  <a:schemeClr val="tx1"/>
                </a:solidFill>
                <a:latin typeface="Arial" charset="0"/>
              </a:defRPr>
            </a:lvl5pPr>
            <a:lvl6pPr marL="2580412" indent="-234583" eaLnBrk="0" fontAlgn="base" hangingPunct="0">
              <a:spcBef>
                <a:spcPct val="0"/>
              </a:spcBef>
              <a:spcAft>
                <a:spcPct val="0"/>
              </a:spcAft>
              <a:defRPr>
                <a:solidFill>
                  <a:schemeClr val="tx1"/>
                </a:solidFill>
                <a:latin typeface="Arial" charset="0"/>
              </a:defRPr>
            </a:lvl6pPr>
            <a:lvl7pPr marL="3049578" indent="-234583" eaLnBrk="0" fontAlgn="base" hangingPunct="0">
              <a:spcBef>
                <a:spcPct val="0"/>
              </a:spcBef>
              <a:spcAft>
                <a:spcPct val="0"/>
              </a:spcAft>
              <a:defRPr>
                <a:solidFill>
                  <a:schemeClr val="tx1"/>
                </a:solidFill>
                <a:latin typeface="Arial" charset="0"/>
              </a:defRPr>
            </a:lvl7pPr>
            <a:lvl8pPr marL="3518744" indent="-234583" eaLnBrk="0" fontAlgn="base" hangingPunct="0">
              <a:spcBef>
                <a:spcPct val="0"/>
              </a:spcBef>
              <a:spcAft>
                <a:spcPct val="0"/>
              </a:spcAft>
              <a:defRPr>
                <a:solidFill>
                  <a:schemeClr val="tx1"/>
                </a:solidFill>
                <a:latin typeface="Arial" charset="0"/>
              </a:defRPr>
            </a:lvl8pPr>
            <a:lvl9pPr marL="3987909" indent="-234583" eaLnBrk="0" fontAlgn="base" hangingPunct="0">
              <a:spcBef>
                <a:spcPct val="0"/>
              </a:spcBef>
              <a:spcAft>
                <a:spcPct val="0"/>
              </a:spcAft>
              <a:defRPr>
                <a:solidFill>
                  <a:schemeClr val="tx1"/>
                </a:solidFill>
                <a:latin typeface="Arial" charset="0"/>
              </a:defRPr>
            </a:lvl9pPr>
          </a:lstStyle>
          <a:p>
            <a:pPr eaLnBrk="1" hangingPunct="1"/>
            <a:fld id="{CCFC750E-F86C-4833-824A-6FF1744D0B06}" type="slidenum">
              <a:rPr lang="en-US"/>
              <a:pPr eaLnBrk="1" hangingPunct="1"/>
              <a:t>12</a:t>
            </a:fld>
            <a:endParaRPr lang="en-US"/>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p:txBody>
          <a:bodyPr>
            <a:normAutofit fontScale="40000" lnSpcReduction="20000"/>
          </a:bodyPr>
          <a:lstStyle/>
          <a:p>
            <a:pPr eaLnBrk="1" hangingPunct="1">
              <a:spcBef>
                <a:spcPct val="0"/>
              </a:spcBef>
            </a:pPr>
            <a:r>
              <a:rPr lang="en-US" dirty="0">
                <a:cs typeface="Arial" charset="0"/>
              </a:rPr>
              <a:t>This</a:t>
            </a:r>
            <a:r>
              <a:rPr lang="en-US" baseline="0" dirty="0">
                <a:cs typeface="Arial" charset="0"/>
              </a:rPr>
              <a:t> game plays just like the popular TV Game Show, Family Feud</a:t>
            </a:r>
            <a:r>
              <a:rPr lang="en-US" dirty="0"/>
              <a:t>®. </a:t>
            </a:r>
            <a:br>
              <a:rPr lang="en-US" dirty="0"/>
            </a:br>
            <a:br>
              <a:rPr lang="en-US" dirty="0"/>
            </a:br>
            <a:r>
              <a:rPr lang="en-US" dirty="0"/>
              <a:t>***How to set up this game template***</a:t>
            </a:r>
            <a:br>
              <a:rPr lang="en-US" dirty="0"/>
            </a:br>
            <a:br>
              <a:rPr lang="en-US" dirty="0"/>
            </a:br>
            <a:r>
              <a:rPr lang="en-US" dirty="0"/>
              <a:t>1. Come up with seven topics or questions that you want your students to answer. Have them write the questions and their answers on a loose leaf of paper and then turn the paper in to you. Remind your students that one-word or short answers work best.</a:t>
            </a:r>
            <a:br>
              <a:rPr lang="en-US" dirty="0"/>
            </a:br>
            <a:r>
              <a:rPr lang="en-US" dirty="0"/>
              <a:t>2. Compile your students’ answers for each question and rank each answer from highest to lowest based on frequency. Keep track of the top eight answers for each question or topic and how many times each answer was given.</a:t>
            </a:r>
            <a:br>
              <a:rPr lang="en-US" dirty="0"/>
            </a:br>
            <a:br>
              <a:rPr lang="en-US" dirty="0"/>
            </a:br>
            <a:r>
              <a:rPr lang="en-US" dirty="0"/>
              <a:t>For example:</a:t>
            </a:r>
            <a:br>
              <a:rPr lang="en-US" dirty="0"/>
            </a:br>
            <a:br>
              <a:rPr lang="en-US" dirty="0"/>
            </a:br>
            <a:r>
              <a:rPr lang="en-US" dirty="0"/>
              <a:t>The question is, “What’s your favorite animal?”</a:t>
            </a:r>
            <a:br>
              <a:rPr lang="en-US" dirty="0"/>
            </a:br>
            <a:br>
              <a:rPr lang="en-US" dirty="0"/>
            </a:br>
            <a:r>
              <a:rPr lang="en-US" dirty="0"/>
              <a:t>-14 people answered with “dog.”</a:t>
            </a:r>
            <a:br>
              <a:rPr lang="en-US" dirty="0"/>
            </a:br>
            <a:r>
              <a:rPr lang="en-US" dirty="0"/>
              <a:t>-11 people answered with “cat.”</a:t>
            </a:r>
            <a:br>
              <a:rPr lang="en-US" dirty="0"/>
            </a:br>
            <a:r>
              <a:rPr lang="en-US" dirty="0"/>
              <a:t>-9 people answered with “turtle.”</a:t>
            </a:r>
          </a:p>
          <a:p>
            <a:pPr eaLnBrk="1" hangingPunct="1">
              <a:spcBef>
                <a:spcPct val="0"/>
              </a:spcBef>
            </a:pPr>
            <a:r>
              <a:rPr lang="en-US" baseline="0" dirty="0">
                <a:cs typeface="Arial" charset="0"/>
              </a:rPr>
              <a:t>-4 people answered with “horse.”</a:t>
            </a:r>
          </a:p>
          <a:p>
            <a:pPr eaLnBrk="1" hangingPunct="1">
              <a:spcBef>
                <a:spcPct val="0"/>
              </a:spcBef>
            </a:pPr>
            <a:r>
              <a:rPr lang="en-US" baseline="0" dirty="0">
                <a:cs typeface="Arial" charset="0"/>
              </a:rPr>
              <a:t>-4 people answered with “llama.”</a:t>
            </a:r>
          </a:p>
          <a:p>
            <a:pPr eaLnBrk="1" hangingPunct="1">
              <a:spcBef>
                <a:spcPct val="0"/>
              </a:spcBef>
            </a:pPr>
            <a:r>
              <a:rPr lang="en-US" baseline="0" dirty="0">
                <a:cs typeface="Arial" charset="0"/>
              </a:rPr>
              <a:t>-3 people answered with “elephant.”</a:t>
            </a:r>
          </a:p>
          <a:p>
            <a:pPr eaLnBrk="1" hangingPunct="1">
              <a:spcBef>
                <a:spcPct val="0"/>
              </a:spcBef>
            </a:pPr>
            <a:r>
              <a:rPr lang="en-US" baseline="0" dirty="0">
                <a:cs typeface="Arial" charset="0"/>
              </a:rPr>
              <a:t>-2 people answered with “monkey.”</a:t>
            </a:r>
          </a:p>
          <a:p>
            <a:pPr eaLnBrk="1" hangingPunct="1">
              <a:spcBef>
                <a:spcPct val="0"/>
              </a:spcBef>
            </a:pPr>
            <a:r>
              <a:rPr lang="en-US" baseline="0" dirty="0">
                <a:cs typeface="Arial" charset="0"/>
              </a:rPr>
              <a:t>-2 people answered with “snake.”</a:t>
            </a:r>
            <a:br>
              <a:rPr lang="en-US" baseline="0" dirty="0">
                <a:cs typeface="Arial" charset="0"/>
              </a:rPr>
            </a:br>
            <a:br>
              <a:rPr lang="en-US" baseline="0" dirty="0">
                <a:cs typeface="Arial" charset="0"/>
              </a:rPr>
            </a:br>
            <a:r>
              <a:rPr lang="en-US" baseline="0" dirty="0">
                <a:cs typeface="Arial" charset="0"/>
              </a:rPr>
              <a:t>3. Add the game title or topic to Slide 1.</a:t>
            </a:r>
            <a:br>
              <a:rPr lang="en-US" baseline="0" dirty="0">
                <a:cs typeface="Arial" charset="0"/>
              </a:rPr>
            </a:br>
            <a:r>
              <a:rPr lang="en-US" baseline="0" dirty="0">
                <a:cs typeface="Arial" charset="0"/>
              </a:rPr>
              <a:t>4. Add the questions/topics and the answers you compiled to slides 3-9.</a:t>
            </a:r>
          </a:p>
          <a:p>
            <a:pPr defTabSz="938331" eaLnBrk="1" hangingPunct="1">
              <a:spcBef>
                <a:spcPct val="0"/>
              </a:spcBef>
              <a:defRPr/>
            </a:pPr>
            <a:r>
              <a:rPr lang="en-US" baseline="0" dirty="0">
                <a:cs typeface="Arial" charset="0"/>
              </a:rPr>
              <a:t>5. Come up with five short questions for the “Fast Money” round and enter these questions into Slide 10. </a:t>
            </a:r>
            <a:br>
              <a:rPr lang="en-US" baseline="0" dirty="0">
                <a:cs typeface="Arial" charset="0"/>
              </a:rPr>
            </a:br>
            <a:r>
              <a:rPr lang="en-US" baseline="0" dirty="0">
                <a:cs typeface="Arial" charset="0"/>
              </a:rPr>
              <a:t>6. You’re ready to play the game!</a:t>
            </a:r>
            <a:br>
              <a:rPr lang="en-US" baseline="0" dirty="0">
                <a:cs typeface="Arial" charset="0"/>
              </a:rPr>
            </a:br>
            <a:br>
              <a:rPr lang="en-US" baseline="0" dirty="0">
                <a:cs typeface="Arial" charset="0"/>
              </a:rPr>
            </a:br>
            <a:br>
              <a:rPr lang="en-US" baseline="0" dirty="0">
                <a:cs typeface="Arial" charset="0"/>
              </a:rPr>
            </a:br>
            <a:r>
              <a:rPr lang="en-US" baseline="0" dirty="0">
                <a:cs typeface="Arial" charset="0"/>
              </a:rPr>
              <a:t>***How to play Classroom Feud***</a:t>
            </a:r>
          </a:p>
          <a:p>
            <a:pPr eaLnBrk="1" hangingPunct="1">
              <a:spcBef>
                <a:spcPct val="0"/>
              </a:spcBef>
            </a:pPr>
            <a:endParaRPr lang="en-US" baseline="0" dirty="0">
              <a:cs typeface="Arial" charset="0"/>
            </a:endParaRPr>
          </a:p>
          <a:p>
            <a:pPr eaLnBrk="1" hangingPunct="1">
              <a:spcBef>
                <a:spcPct val="0"/>
              </a:spcBef>
            </a:pPr>
            <a:r>
              <a:rPr lang="en-US" baseline="0" dirty="0">
                <a:cs typeface="Arial" charset="0"/>
              </a:rPr>
              <a:t>1. Divide your class into two even teams. It’s fun to do boys vs. girls if the numbers are roughly equal!</a:t>
            </a:r>
            <a:br>
              <a:rPr lang="en-US" baseline="0" dirty="0">
                <a:cs typeface="Arial" charset="0"/>
              </a:rPr>
            </a:br>
            <a:br>
              <a:rPr lang="en-US" baseline="0" dirty="0">
                <a:cs typeface="Arial" charset="0"/>
              </a:rPr>
            </a:br>
            <a:r>
              <a:rPr lang="en-US" baseline="0" dirty="0">
                <a:cs typeface="Arial" charset="0"/>
              </a:rPr>
              <a:t>2. Have them sit in a groups (with their teams) and have each team select a captain. The captain is the only person who can provide answers. It gets too confusing, otherwise.</a:t>
            </a:r>
            <a:br>
              <a:rPr lang="en-US" baseline="0" dirty="0">
                <a:cs typeface="Arial" charset="0"/>
              </a:rPr>
            </a:br>
            <a:br>
              <a:rPr lang="en-US" baseline="0" dirty="0">
                <a:cs typeface="Arial" charset="0"/>
              </a:rPr>
            </a:br>
            <a:r>
              <a:rPr lang="en-US" baseline="0" dirty="0">
                <a:cs typeface="Arial" charset="0"/>
              </a:rPr>
              <a:t>3. Start with the first question by proceeding to Slide 2. The first captain to buzz in (or raise their hand) is the first team to answer. The answering captain will collaborate with his or her teammates and provide you with an answer (within 10-15 seconds). </a:t>
            </a:r>
          </a:p>
          <a:p>
            <a:pPr defTabSz="938331" eaLnBrk="1" hangingPunct="1">
              <a:spcBef>
                <a:spcPct val="0"/>
              </a:spcBef>
              <a:defRPr/>
            </a:pPr>
            <a:r>
              <a:rPr lang="en-US" baseline="0" dirty="0">
                <a:cs typeface="Arial" charset="0"/>
              </a:rPr>
              <a:t>- If their answer IS one of the top 8 responses, then click on the corresponding button and add the number of points to the team score at the bottom of the screen. Then, for providing a correct answer, they get to provide another answer until they come up with one that is not on the list.</a:t>
            </a:r>
            <a:br>
              <a:rPr lang="en-US" baseline="0" dirty="0">
                <a:cs typeface="Arial" charset="0"/>
              </a:rPr>
            </a:br>
            <a:r>
              <a:rPr lang="en-US" baseline="0" dirty="0">
                <a:cs typeface="Arial" charset="0"/>
              </a:rPr>
              <a:t>- If their answer is NOT one of the top 8 responses, click the first of the three “Incorrect Buttons” (blue boxes) above the “Return to Main” button (moving left to right) and then allow the other team to provide an answer. The other team will answer until they provide a term that is NOT on the list. Then, you click the next “Incorrect Button”, and allow the other team to provide an answer again.</a:t>
            </a:r>
            <a:br>
              <a:rPr lang="en-US" baseline="0" dirty="0">
                <a:cs typeface="Arial" charset="0"/>
              </a:rPr>
            </a:br>
            <a:br>
              <a:rPr lang="en-US" baseline="0" dirty="0">
                <a:cs typeface="Arial" charset="0"/>
              </a:rPr>
            </a:br>
            <a:r>
              <a:rPr lang="en-US" baseline="0" dirty="0">
                <a:cs typeface="Arial" charset="0"/>
              </a:rPr>
              <a:t>The round is over when all of the answers have been provided –OR- all of the three “Incorrect Buttons” have been pushed. When the round is over, proceed back to the main Question/Topic screen (Slide 2) by hitting the “Return to Main” button. Then, add each team’s score from the previous round to the Team Score boxes at the bottom of the screen.</a:t>
            </a:r>
            <a:br>
              <a:rPr lang="en-US" baseline="0" dirty="0">
                <a:cs typeface="Arial" charset="0"/>
              </a:rPr>
            </a:br>
            <a:br>
              <a:rPr lang="en-US" baseline="0" dirty="0">
                <a:cs typeface="Arial" charset="0"/>
              </a:rPr>
            </a:br>
            <a:r>
              <a:rPr lang="en-US" baseline="0" dirty="0">
                <a:cs typeface="Arial" charset="0"/>
              </a:rPr>
              <a:t>4. Select the next question and repeat gameplay from Step 3. Continue playing the game until the first seven rounds have been completed.</a:t>
            </a:r>
            <a:br>
              <a:rPr lang="en-US" baseline="0" dirty="0">
                <a:cs typeface="Arial" charset="0"/>
              </a:rPr>
            </a:br>
            <a:br>
              <a:rPr lang="en-US" baseline="0" dirty="0">
                <a:cs typeface="Arial" charset="0"/>
              </a:rPr>
            </a:br>
            <a:r>
              <a:rPr lang="en-US" baseline="0" dirty="0">
                <a:cs typeface="Arial" charset="0"/>
              </a:rPr>
              <a:t>5. Proceed to the “Fast Money” round by clicking on the “Fast Money” button on Slide 2.</a:t>
            </a:r>
            <a:br>
              <a:rPr lang="en-US" baseline="0" dirty="0">
                <a:cs typeface="Arial" charset="0"/>
              </a:rPr>
            </a:br>
            <a:br>
              <a:rPr lang="en-US" baseline="0" dirty="0">
                <a:cs typeface="Arial" charset="0"/>
              </a:rPr>
            </a:br>
            <a:r>
              <a:rPr lang="en-US" baseline="0" dirty="0">
                <a:cs typeface="Arial" charset="0"/>
              </a:rPr>
              <a:t>6. </a:t>
            </a:r>
            <a:r>
              <a:rPr lang="en-US" baseline="0" dirty="0"/>
              <a:t>Have your students get together with their team and give them 30 seconds to come up with one (1) answer for each question. Have them write their answers down so they don’t forget. After the 30 seconds have passed, click the “Proceed” button.</a:t>
            </a:r>
          </a:p>
          <a:p>
            <a:pPr defTabSz="938331" eaLnBrk="1" hangingPunct="1">
              <a:spcBef>
                <a:spcPct val="0"/>
              </a:spcBef>
              <a:defRPr/>
            </a:pPr>
            <a:br>
              <a:rPr lang="en-US" baseline="0" dirty="0"/>
            </a:br>
            <a:r>
              <a:rPr lang="en-US" baseline="0" dirty="0"/>
              <a:t>7. Ask each team for their answer for Question 1 (from Slide 10). Type in each team’s score (depending on the answer they provided) into the correct box. I tend to give scores of 1-10 for each answer, where better answers receive more points. Repeat for Questions 2-5, then total each team’s points and enter them into the “Total” boxes. Then, click the “Return to Main” button and add the “Fast Money” points to each team’s overall score.</a:t>
            </a:r>
            <a:br>
              <a:rPr lang="en-US" baseline="0" dirty="0">
                <a:cs typeface="Arial" charset="0"/>
              </a:rPr>
            </a:br>
            <a:br>
              <a:rPr lang="en-US" baseline="0" dirty="0">
                <a:cs typeface="Arial" charset="0"/>
              </a:rPr>
            </a:br>
            <a:r>
              <a:rPr lang="en-US" baseline="0" dirty="0">
                <a:cs typeface="Arial" charset="0"/>
              </a:rPr>
              <a:t>8. Congratulate the winning team! No homework, perhaps?</a:t>
            </a:r>
            <a:br>
              <a:rPr lang="en-US" baseline="0" dirty="0">
                <a:cs typeface="Arial" charset="0"/>
              </a:rPr>
            </a:br>
            <a:br>
              <a:rPr lang="en-US" baseline="0" dirty="0">
                <a:cs typeface="Arial" charset="0"/>
              </a:rPr>
            </a:br>
            <a:br>
              <a:rPr lang="en-US" baseline="0" dirty="0">
                <a:cs typeface="Arial" charset="0"/>
              </a:rPr>
            </a:br>
            <a:r>
              <a:rPr lang="en-US" dirty="0"/>
              <a:t>© 2013 Best Teacher Resources</a:t>
            </a:r>
            <a:br>
              <a:rPr lang="en-US" dirty="0"/>
            </a:br>
            <a:r>
              <a:rPr lang="en-US" dirty="0"/>
              <a:t>Any redistribution or reproduction of part or all of the contents in any form is prohibited. You may not distribute or commercially exploit the content. Nor may you transmit it or store it in any other website or other form of electronic retrieval system.</a:t>
            </a:r>
          </a:p>
          <a:p>
            <a:pPr eaLnBrk="1" hangingPunct="1">
              <a:spcBef>
                <a:spcPct val="0"/>
              </a:spcBef>
            </a:pPr>
            <a:endParaRPr lang="en-US" dirty="0">
              <a:cs typeface="Arial" charset="0"/>
            </a:endParaRPr>
          </a:p>
        </p:txBody>
      </p:sp>
    </p:spTree>
    <p:extLst>
      <p:ext uri="{BB962C8B-B14F-4D97-AF65-F5344CB8AC3E}">
        <p14:creationId xmlns:p14="http://schemas.microsoft.com/office/powerpoint/2010/main" val="2761029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27E8A0A-9931-4B1E-B227-2E77BB8D68FA}" type="slidenum">
              <a:rPr lang="en-US"/>
              <a:pPr/>
              <a:t>‹#›</a:t>
            </a:fld>
            <a:endParaRPr lang="en-US"/>
          </a:p>
        </p:txBody>
      </p:sp>
    </p:spTree>
    <p:extLst>
      <p:ext uri="{BB962C8B-B14F-4D97-AF65-F5344CB8AC3E}">
        <p14:creationId xmlns:p14="http://schemas.microsoft.com/office/powerpoint/2010/main" val="81596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39457E9-7DC9-483C-B8CE-94B524E37779}" type="slidenum">
              <a:rPr lang="en-US"/>
              <a:pPr/>
              <a:t>‹#›</a:t>
            </a:fld>
            <a:endParaRPr lang="en-US"/>
          </a:p>
        </p:txBody>
      </p:sp>
    </p:spTree>
    <p:extLst>
      <p:ext uri="{BB962C8B-B14F-4D97-AF65-F5344CB8AC3E}">
        <p14:creationId xmlns:p14="http://schemas.microsoft.com/office/powerpoint/2010/main" val="337195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7EE13F2-853E-4A98-AFF0-58F637FD4DF8}" type="slidenum">
              <a:rPr lang="en-US"/>
              <a:pPr/>
              <a:t>‹#›</a:t>
            </a:fld>
            <a:endParaRPr lang="en-US"/>
          </a:p>
        </p:txBody>
      </p:sp>
    </p:spTree>
    <p:extLst>
      <p:ext uri="{BB962C8B-B14F-4D97-AF65-F5344CB8AC3E}">
        <p14:creationId xmlns:p14="http://schemas.microsoft.com/office/powerpoint/2010/main" val="189294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452B-44C9-4057-8502-0047CC74850F}" type="slidenum">
              <a:rPr lang="en-US"/>
              <a:pPr/>
              <a:t>‹#›</a:t>
            </a:fld>
            <a:endParaRPr lang="en-US"/>
          </a:p>
        </p:txBody>
      </p:sp>
    </p:spTree>
    <p:extLst>
      <p:ext uri="{BB962C8B-B14F-4D97-AF65-F5344CB8AC3E}">
        <p14:creationId xmlns:p14="http://schemas.microsoft.com/office/powerpoint/2010/main" val="40909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F064861-86E1-4A73-B924-E159F6E4F97D}" type="slidenum">
              <a:rPr lang="en-US"/>
              <a:pPr/>
              <a:t>‹#›</a:t>
            </a:fld>
            <a:endParaRPr lang="en-US"/>
          </a:p>
        </p:txBody>
      </p:sp>
    </p:spTree>
    <p:extLst>
      <p:ext uri="{BB962C8B-B14F-4D97-AF65-F5344CB8AC3E}">
        <p14:creationId xmlns:p14="http://schemas.microsoft.com/office/powerpoint/2010/main" val="146712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B273F41-2A44-466C-B0B4-E0FB3F534936}" type="slidenum">
              <a:rPr lang="en-US"/>
              <a:pPr/>
              <a:t>‹#›</a:t>
            </a:fld>
            <a:endParaRPr lang="en-US"/>
          </a:p>
        </p:txBody>
      </p:sp>
    </p:spTree>
    <p:extLst>
      <p:ext uri="{BB962C8B-B14F-4D97-AF65-F5344CB8AC3E}">
        <p14:creationId xmlns:p14="http://schemas.microsoft.com/office/powerpoint/2010/main" val="783715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048644F8-213F-409A-911F-E41590980C24}" type="slidenum">
              <a:rPr lang="en-US"/>
              <a:pPr/>
              <a:t>‹#›</a:t>
            </a:fld>
            <a:endParaRPr lang="en-US"/>
          </a:p>
        </p:txBody>
      </p:sp>
    </p:spTree>
    <p:extLst>
      <p:ext uri="{BB962C8B-B14F-4D97-AF65-F5344CB8AC3E}">
        <p14:creationId xmlns:p14="http://schemas.microsoft.com/office/powerpoint/2010/main" val="343350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87959393-BA05-44F1-8D0E-C20237ADFE2C}" type="slidenum">
              <a:rPr lang="en-US"/>
              <a:pPr/>
              <a:t>‹#›</a:t>
            </a:fld>
            <a:endParaRPr lang="en-US"/>
          </a:p>
        </p:txBody>
      </p:sp>
    </p:spTree>
    <p:extLst>
      <p:ext uri="{BB962C8B-B14F-4D97-AF65-F5344CB8AC3E}">
        <p14:creationId xmlns:p14="http://schemas.microsoft.com/office/powerpoint/2010/main" val="95097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09A68048-73EC-44FC-B69F-EAE81B3AEBA7}" type="slidenum">
              <a:rPr lang="en-US"/>
              <a:pPr/>
              <a:t>‹#›</a:t>
            </a:fld>
            <a:endParaRPr lang="en-US"/>
          </a:p>
        </p:txBody>
      </p:sp>
    </p:spTree>
    <p:extLst>
      <p:ext uri="{BB962C8B-B14F-4D97-AF65-F5344CB8AC3E}">
        <p14:creationId xmlns:p14="http://schemas.microsoft.com/office/powerpoint/2010/main" val="309786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036315E-9B88-4382-BD3A-E2E802986102}" type="slidenum">
              <a:rPr lang="en-US"/>
              <a:pPr/>
              <a:t>‹#›</a:t>
            </a:fld>
            <a:endParaRPr lang="en-US"/>
          </a:p>
        </p:txBody>
      </p:sp>
    </p:spTree>
    <p:extLst>
      <p:ext uri="{BB962C8B-B14F-4D97-AF65-F5344CB8AC3E}">
        <p14:creationId xmlns:p14="http://schemas.microsoft.com/office/powerpoint/2010/main" val="84584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66B9951-2E05-4532-A3F9-2B7D18396F8A}" type="slidenum">
              <a:rPr lang="en-US"/>
              <a:pPr/>
              <a:t>‹#›</a:t>
            </a:fld>
            <a:endParaRPr lang="en-US"/>
          </a:p>
        </p:txBody>
      </p:sp>
    </p:spTree>
    <p:extLst>
      <p:ext uri="{BB962C8B-B14F-4D97-AF65-F5344CB8AC3E}">
        <p14:creationId xmlns:p14="http://schemas.microsoft.com/office/powerpoint/2010/main" val="3407522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09EAE3D-2A1E-484D-AADA-CCF11B38AED1}"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6.xml"/><Relationship Id="rId3" Type="http://schemas.openxmlformats.org/officeDocument/2006/relationships/slideLayout" Target="../slideLayouts/slideLayout1.xml"/><Relationship Id="rId7" Type="http://schemas.openxmlformats.org/officeDocument/2006/relationships/image" Target="../media/image8.png"/><Relationship Id="rId12" Type="http://schemas.openxmlformats.org/officeDocument/2006/relationships/slide" Target="slide9.xml"/><Relationship Id="rId2" Type="http://schemas.openxmlformats.org/officeDocument/2006/relationships/audio" Target="../media/media1.WAV"/><Relationship Id="rId16" Type="http://schemas.openxmlformats.org/officeDocument/2006/relationships/slide" Target="slide10.xml"/><Relationship Id="rId1" Type="http://schemas.microsoft.com/office/2007/relationships/media" Target="../media/media1.WAV"/><Relationship Id="rId6" Type="http://schemas.openxmlformats.org/officeDocument/2006/relationships/audio" Target="../media/audio2.wav"/><Relationship Id="rId11" Type="http://schemas.openxmlformats.org/officeDocument/2006/relationships/slide" Target="slide5.xml"/><Relationship Id="rId5" Type="http://schemas.openxmlformats.org/officeDocument/2006/relationships/audio" Target="../media/audio1.wav"/><Relationship Id="rId15" Type="http://schemas.openxmlformats.org/officeDocument/2006/relationships/slide" Target="slide8.xml"/><Relationship Id="rId10" Type="http://schemas.openxmlformats.org/officeDocument/2006/relationships/slide" Target="slide4.xml"/><Relationship Id="rId4" Type="http://schemas.openxmlformats.org/officeDocument/2006/relationships/notesSlide" Target="../notesSlides/notesSlide3.xml"/><Relationship Id="rId9" Type="http://schemas.openxmlformats.org/officeDocument/2006/relationships/slide" Target="slide3.xml"/><Relationship Id="rId1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6.xml"/><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slide" Target="slide9.xml"/><Relationship Id="rId17" Type="http://schemas.openxmlformats.org/officeDocument/2006/relationships/slide" Target="slide12.xml"/><Relationship Id="rId2" Type="http://schemas.openxmlformats.org/officeDocument/2006/relationships/audio" Target="../media/media1.WAV"/><Relationship Id="rId16" Type="http://schemas.openxmlformats.org/officeDocument/2006/relationships/slide" Target="slide10.xml"/><Relationship Id="rId1" Type="http://schemas.microsoft.com/office/2007/relationships/media" Target="../media/media1.WAV"/><Relationship Id="rId6" Type="http://schemas.openxmlformats.org/officeDocument/2006/relationships/audio" Target="../media/audio2.wav"/><Relationship Id="rId11" Type="http://schemas.openxmlformats.org/officeDocument/2006/relationships/slide" Target="slide5.xml"/><Relationship Id="rId5" Type="http://schemas.openxmlformats.org/officeDocument/2006/relationships/audio" Target="../media/audio1.wav"/><Relationship Id="rId15" Type="http://schemas.openxmlformats.org/officeDocument/2006/relationships/slide" Target="slide8.xml"/><Relationship Id="rId10" Type="http://schemas.openxmlformats.org/officeDocument/2006/relationships/slide" Target="slide4.xml"/><Relationship Id="rId4" Type="http://schemas.openxmlformats.org/officeDocument/2006/relationships/notesSlide" Target="../notesSlides/notesSlide2.xml"/><Relationship Id="rId9" Type="http://schemas.openxmlformats.org/officeDocument/2006/relationships/slide" Target="slide3.xml"/><Relationship Id="rId1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239000" y="6642556"/>
            <a:ext cx="1905000" cy="215444"/>
          </a:xfrm>
          <a:prstGeom prst="rect">
            <a:avLst/>
          </a:prstGeom>
          <a:noFill/>
        </p:spPr>
        <p:txBody>
          <a:bodyPr wrap="square" rtlCol="0">
            <a:spAutoFit/>
          </a:bodyPr>
          <a:lstStyle/>
          <a:p>
            <a:r>
              <a:rPr lang="en-US" sz="800" dirty="0"/>
              <a:t>© 2013 Best Teacher Resources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649"/>
          <a:stretch/>
        </p:blipFill>
        <p:spPr>
          <a:xfrm>
            <a:off x="0" y="-17944"/>
            <a:ext cx="9144000" cy="6875944"/>
          </a:xfrm>
          <a:prstGeom prst="rect">
            <a:avLst/>
          </a:prstGeom>
          <a:ln>
            <a:noFill/>
          </a:ln>
        </p:spPr>
      </p:pic>
      <p:sp>
        <p:nvSpPr>
          <p:cNvPr id="11" name="TextBox 10"/>
          <p:cNvSpPr txBox="1"/>
          <p:nvPr/>
        </p:nvSpPr>
        <p:spPr>
          <a:xfrm>
            <a:off x="165629" y="6581001"/>
            <a:ext cx="2138149" cy="276999"/>
          </a:xfrm>
          <a:prstGeom prst="rect">
            <a:avLst/>
          </a:prstGeom>
          <a:noFill/>
        </p:spPr>
        <p:txBody>
          <a:bodyPr wrap="none" rtlCol="0">
            <a:spAutoFit/>
          </a:bodyPr>
          <a:lstStyle/>
          <a:p>
            <a:r>
              <a:rPr lang="en-US" sz="1200" dirty="0">
                <a:solidFill>
                  <a:schemeClr val="bg2"/>
                </a:solidFill>
              </a:rPr>
              <a:t>© 2016 Teens Learn to Drive</a:t>
            </a:r>
          </a:p>
        </p:txBody>
      </p:sp>
      <p:sp>
        <p:nvSpPr>
          <p:cNvPr id="2" name="Rectangle 1">
            <a:hlinkClick r:id="rId4" action="ppaction://hlinksldjump"/>
          </p:cNvPr>
          <p:cNvSpPr/>
          <p:nvPr/>
        </p:nvSpPr>
        <p:spPr bwMode="auto">
          <a:xfrm>
            <a:off x="7596336" y="5517232"/>
            <a:ext cx="1368152" cy="112532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988" r="12988"/>
          <a:stretch/>
        </p:blipFill>
        <p:spPr>
          <a:xfrm>
            <a:off x="0" y="0"/>
            <a:ext cx="9144000" cy="6858000"/>
          </a:xfrm>
          <a:prstGeom prst="rect">
            <a:avLst/>
          </a:prstGeom>
        </p:spPr>
      </p:pic>
      <p:sp>
        <p:nvSpPr>
          <p:cNvPr id="5" name="Rounded Rectangle 4"/>
          <p:cNvSpPr/>
          <p:nvPr/>
        </p:nvSpPr>
        <p:spPr bwMode="auto">
          <a:xfrm>
            <a:off x="4738936" y="4266710"/>
            <a:ext cx="4176464" cy="1859453"/>
          </a:xfrm>
          <a:prstGeom prst="round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CA" sz="2000" b="1" dirty="0"/>
              <a:t>Adjusting the mirror</a:t>
            </a:r>
          </a:p>
          <a:p>
            <a:endParaRPr lang="en-CA" sz="2000" dirty="0"/>
          </a:p>
          <a:p>
            <a:r>
              <a:rPr lang="en-US" dirty="0"/>
              <a:t>Check and adjust your mirrors before you start the car – not while you’re driving.</a:t>
            </a:r>
            <a:endParaRPr kumimoji="0" lang="en-US" i="0" u="none" strike="noStrike" cap="none" normalizeH="0" baseline="0" dirty="0">
              <a:ln>
                <a:noFill/>
              </a:ln>
              <a:solidFill>
                <a:schemeClr val="tx1"/>
              </a:solidFill>
              <a:effectLst/>
              <a:latin typeface="Arial" charset="0"/>
            </a:endParaRPr>
          </a:p>
        </p:txBody>
      </p:sp>
      <p:sp>
        <p:nvSpPr>
          <p:cNvPr id="8" name="Rounded Rectangle 7">
            <a:hlinkClick r:id="rId3" action="ppaction://hlinksldjump"/>
          </p:cNvPr>
          <p:cNvSpPr/>
          <p:nvPr/>
        </p:nvSpPr>
        <p:spPr bwMode="auto">
          <a:xfrm>
            <a:off x="7532339" y="5846207"/>
            <a:ext cx="864096" cy="459433"/>
          </a:xfrm>
          <a:prstGeom prst="roundRect">
            <a:avLst/>
          </a:prstGeom>
          <a:solidFill>
            <a:schemeClr val="accent3">
              <a:lumMod val="95000"/>
            </a:schemeClr>
          </a:solidFill>
          <a:ln>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accent5">
                    <a:lumMod val="10000"/>
                  </a:schemeClr>
                </a:solidFill>
                <a:effectLst/>
                <a:latin typeface="Arial" charset="0"/>
              </a:rPr>
              <a:t>Back</a:t>
            </a:r>
            <a:endParaRPr kumimoji="0" lang="en-US" sz="1800" b="1" i="0" u="none" strike="noStrike" cap="none" normalizeH="0" baseline="0" dirty="0">
              <a:ln>
                <a:noFill/>
              </a:ln>
              <a:solidFill>
                <a:schemeClr val="accent5">
                  <a:lumMod val="10000"/>
                </a:schemeClr>
              </a:solidFill>
              <a:effectLst/>
              <a:latin typeface="Arial" charset="0"/>
            </a:endParaRPr>
          </a:p>
        </p:txBody>
      </p:sp>
      <p:pic>
        <p:nvPicPr>
          <p:cNvPr id="11" name="Picture 10"/>
          <p:cNvPicPr>
            <a:picLocks noChangeAspect="1"/>
          </p:cNvPicPr>
          <p:nvPr/>
        </p:nvPicPr>
        <p:blipFill rotWithShape="1">
          <a:blip r:embed="rId4"/>
          <a:srcRect l="13473" t="88390" r="75458" b="5704"/>
          <a:stretch/>
        </p:blipFill>
        <p:spPr>
          <a:xfrm>
            <a:off x="0" y="6454332"/>
            <a:ext cx="2303778" cy="395243"/>
          </a:xfrm>
          <a:prstGeom prst="rect">
            <a:avLst/>
          </a:prstGeom>
        </p:spPr>
      </p:pic>
      <p:sp>
        <p:nvSpPr>
          <p:cNvPr id="9" name="TextBox 8"/>
          <p:cNvSpPr txBox="1"/>
          <p:nvPr/>
        </p:nvSpPr>
        <p:spPr>
          <a:xfrm>
            <a:off x="165629" y="6581001"/>
            <a:ext cx="2138149" cy="276999"/>
          </a:xfrm>
          <a:prstGeom prst="rect">
            <a:avLst/>
          </a:prstGeom>
          <a:noFill/>
        </p:spPr>
        <p:txBody>
          <a:bodyPr wrap="none" rtlCol="0">
            <a:spAutoFit/>
          </a:bodyPr>
          <a:lstStyle/>
          <a:p>
            <a:r>
              <a:rPr lang="en-US" sz="1200" dirty="0"/>
              <a:t>© 2016 Teens Learn to Drive</a:t>
            </a:r>
          </a:p>
        </p:txBody>
      </p:sp>
    </p:spTree>
    <p:extLst>
      <p:ext uri="{BB962C8B-B14F-4D97-AF65-F5344CB8AC3E}">
        <p14:creationId xmlns:p14="http://schemas.microsoft.com/office/powerpoint/2010/main" val="979736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834"/>
            <a:ext cx="9144000" cy="6893834"/>
          </a:xfrm>
          <a:prstGeom prst="rect">
            <a:avLst/>
          </a:prstGeom>
        </p:spPr>
      </p:pic>
      <p:sp>
        <p:nvSpPr>
          <p:cNvPr id="53" name="TextBox 52"/>
          <p:cNvSpPr txBox="1">
            <a:spLocks noChangeArrowheads="1"/>
          </p:cNvSpPr>
          <p:nvPr/>
        </p:nvSpPr>
        <p:spPr bwMode="auto">
          <a:xfrm>
            <a:off x="4788024" y="3573016"/>
            <a:ext cx="3587824" cy="461963"/>
          </a:xfrm>
          <a:prstGeom prst="rect">
            <a:avLst/>
          </a:prstGeom>
          <a:solidFill>
            <a:schemeClr val="tx1"/>
          </a:solidFill>
          <a:ln w="2857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400" b="1" dirty="0">
                <a:solidFill>
                  <a:schemeClr val="accent4">
                    <a:lumMod val="95000"/>
                    <a:lumOff val="5000"/>
                  </a:schemeClr>
                </a:solidFill>
              </a:rPr>
              <a:t>Answer 7</a:t>
            </a:r>
          </a:p>
        </p:txBody>
      </p:sp>
      <p:sp>
        <p:nvSpPr>
          <p:cNvPr id="54" name="TextBox 53"/>
          <p:cNvSpPr txBox="1">
            <a:spLocks noChangeArrowheads="1"/>
          </p:cNvSpPr>
          <p:nvPr/>
        </p:nvSpPr>
        <p:spPr bwMode="auto">
          <a:xfrm>
            <a:off x="4788024" y="2967038"/>
            <a:ext cx="3600400" cy="461962"/>
          </a:xfrm>
          <a:prstGeom prst="rect">
            <a:avLst/>
          </a:prstGeom>
          <a:solidFill>
            <a:schemeClr val="tx1"/>
          </a:solidFill>
          <a:ln w="2857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400" b="1" dirty="0">
                <a:solidFill>
                  <a:schemeClr val="accent4">
                    <a:lumMod val="95000"/>
                    <a:lumOff val="5000"/>
                  </a:schemeClr>
                </a:solidFill>
              </a:rPr>
              <a:t>Answer 6</a:t>
            </a:r>
          </a:p>
        </p:txBody>
      </p:sp>
      <p:sp>
        <p:nvSpPr>
          <p:cNvPr id="55" name="TextBox 54"/>
          <p:cNvSpPr txBox="1">
            <a:spLocks noChangeArrowheads="1"/>
          </p:cNvSpPr>
          <p:nvPr/>
        </p:nvSpPr>
        <p:spPr bwMode="auto">
          <a:xfrm>
            <a:off x="4800600" y="2362200"/>
            <a:ext cx="3587824" cy="461962"/>
          </a:xfrm>
          <a:prstGeom prst="rect">
            <a:avLst/>
          </a:prstGeom>
          <a:solidFill>
            <a:schemeClr val="tx1"/>
          </a:solidFill>
          <a:ln w="2857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400" b="1" dirty="0">
                <a:solidFill>
                  <a:schemeClr val="accent4">
                    <a:lumMod val="95000"/>
                    <a:lumOff val="5000"/>
                  </a:schemeClr>
                </a:solidFill>
              </a:rPr>
              <a:t>Answer 5</a:t>
            </a:r>
          </a:p>
        </p:txBody>
      </p:sp>
      <p:sp>
        <p:nvSpPr>
          <p:cNvPr id="51" name="TextBox 50"/>
          <p:cNvSpPr txBox="1">
            <a:spLocks noChangeArrowheads="1"/>
          </p:cNvSpPr>
          <p:nvPr/>
        </p:nvSpPr>
        <p:spPr bwMode="auto">
          <a:xfrm>
            <a:off x="899592" y="4163368"/>
            <a:ext cx="3600400" cy="461962"/>
          </a:xfrm>
          <a:prstGeom prst="rect">
            <a:avLst/>
          </a:prstGeom>
          <a:solidFill>
            <a:schemeClr val="tx1"/>
          </a:solidFill>
          <a:ln w="2857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400" b="1" dirty="0">
                <a:solidFill>
                  <a:schemeClr val="accent4">
                    <a:lumMod val="95000"/>
                    <a:lumOff val="5000"/>
                  </a:schemeClr>
                </a:solidFill>
              </a:rPr>
              <a:t>Answer 4</a:t>
            </a:r>
          </a:p>
        </p:txBody>
      </p:sp>
      <p:sp>
        <p:nvSpPr>
          <p:cNvPr id="50" name="TextBox 49"/>
          <p:cNvSpPr txBox="1">
            <a:spLocks noChangeArrowheads="1"/>
          </p:cNvSpPr>
          <p:nvPr/>
        </p:nvSpPr>
        <p:spPr bwMode="auto">
          <a:xfrm>
            <a:off x="899592" y="3573016"/>
            <a:ext cx="3600400" cy="461963"/>
          </a:xfrm>
          <a:prstGeom prst="rect">
            <a:avLst/>
          </a:prstGeom>
          <a:solidFill>
            <a:schemeClr val="tx1"/>
          </a:solidFill>
          <a:ln w="2857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400" b="1" dirty="0">
                <a:solidFill>
                  <a:schemeClr val="accent4">
                    <a:lumMod val="95000"/>
                    <a:lumOff val="5000"/>
                  </a:schemeClr>
                </a:solidFill>
              </a:rPr>
              <a:t>Answer 3</a:t>
            </a:r>
          </a:p>
        </p:txBody>
      </p:sp>
      <p:sp>
        <p:nvSpPr>
          <p:cNvPr id="49" name="TextBox 48"/>
          <p:cNvSpPr txBox="1">
            <a:spLocks noChangeArrowheads="1"/>
          </p:cNvSpPr>
          <p:nvPr/>
        </p:nvSpPr>
        <p:spPr bwMode="auto">
          <a:xfrm>
            <a:off x="899592" y="2967038"/>
            <a:ext cx="3600400" cy="461962"/>
          </a:xfrm>
          <a:prstGeom prst="rect">
            <a:avLst/>
          </a:prstGeom>
          <a:solidFill>
            <a:schemeClr val="tx1"/>
          </a:solidFill>
          <a:ln w="2857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400" b="1" dirty="0">
                <a:solidFill>
                  <a:schemeClr val="accent4">
                    <a:lumMod val="95000"/>
                    <a:lumOff val="5000"/>
                  </a:schemeClr>
                </a:solidFill>
              </a:rPr>
              <a:t>Answer 2</a:t>
            </a:r>
          </a:p>
        </p:txBody>
      </p:sp>
      <p:sp>
        <p:nvSpPr>
          <p:cNvPr id="48" name="TextBox 47"/>
          <p:cNvSpPr txBox="1">
            <a:spLocks noChangeArrowheads="1"/>
          </p:cNvSpPr>
          <p:nvPr/>
        </p:nvSpPr>
        <p:spPr bwMode="auto">
          <a:xfrm>
            <a:off x="899592" y="2348880"/>
            <a:ext cx="3600400" cy="461665"/>
          </a:xfrm>
          <a:prstGeom prst="rect">
            <a:avLst/>
          </a:prstGeom>
          <a:solidFill>
            <a:schemeClr val="tx1"/>
          </a:solidFill>
          <a:ln w="2857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400" b="1" dirty="0">
                <a:solidFill>
                  <a:schemeClr val="accent4">
                    <a:lumMod val="95000"/>
                    <a:lumOff val="5000"/>
                  </a:schemeClr>
                </a:solidFill>
              </a:rPr>
              <a:t>Answer 1</a:t>
            </a:r>
          </a:p>
        </p:txBody>
      </p:sp>
      <p:pic>
        <p:nvPicPr>
          <p:cNvPr id="41" name="crow2609.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cstate="print">
            <a:extLst>
              <a:ext uri="{28A0092B-C50C-407E-A947-70E740481C1C}">
                <a14:useLocalDpi xmlns:a14="http://schemas.microsoft.com/office/drawing/2010/main" val="0"/>
              </a:ext>
            </a:extLst>
          </a:blip>
          <a:srcRect/>
          <a:stretch>
            <a:fillRect/>
          </a:stretch>
        </p:blipFill>
        <p:spPr bwMode="auto">
          <a:xfrm>
            <a:off x="-762000" y="3200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4">
            <a:hlinkClick r:id="rId9" action="ppaction://hlinksldjump"/>
          </p:cNvPr>
          <p:cNvSpPr txBox="1">
            <a:spLocks noChangeArrowheads="1"/>
          </p:cNvSpPr>
          <p:nvPr/>
        </p:nvSpPr>
        <p:spPr bwMode="auto">
          <a:xfrm>
            <a:off x="899592" y="2348880"/>
            <a:ext cx="3600400" cy="400110"/>
          </a:xfrm>
          <a:prstGeom prst="rect">
            <a:avLst/>
          </a:prstGeom>
          <a:solidFill>
            <a:schemeClr val="bg1"/>
          </a:solidFill>
          <a:ln w="6350">
            <a:solidFill>
              <a:schemeClr val="bg1"/>
            </a:solidFill>
            <a:miter lim="800000"/>
            <a:headEnd type="none" w="sm" len="sm"/>
            <a:tailEnd type="none" w="sm" len="sm"/>
          </a:ln>
          <a:effectLst>
            <a:outerShdw dist="35921" dir="2700000" algn="ctr" rotWithShape="0">
              <a:schemeClr val="bg2"/>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t>Passed on the right</a:t>
            </a:r>
            <a:endParaRPr lang="en-US" sz="2000" dirty="0">
              <a:latin typeface="Times New Roman" pitchFamily="18" charset="0"/>
            </a:endParaRPr>
          </a:p>
        </p:txBody>
      </p:sp>
      <p:sp>
        <p:nvSpPr>
          <p:cNvPr id="43" name="Text Box 4">
            <a:hlinkClick r:id="rId10" action="ppaction://hlinksldjump"/>
          </p:cNvPr>
          <p:cNvSpPr txBox="1">
            <a:spLocks noChangeArrowheads="1"/>
          </p:cNvSpPr>
          <p:nvPr/>
        </p:nvSpPr>
        <p:spPr bwMode="auto">
          <a:xfrm>
            <a:off x="899592" y="2952750"/>
            <a:ext cx="3600400" cy="400110"/>
          </a:xfrm>
          <a:prstGeom prst="rect">
            <a:avLst/>
          </a:prstGeom>
          <a:solidFill>
            <a:schemeClr val="bg1"/>
          </a:solidFill>
          <a:ln w="6350">
            <a:solidFill>
              <a:schemeClr val="bg1"/>
            </a:solidFill>
            <a:miter lim="800000"/>
            <a:headEnd type="none" w="sm" len="sm"/>
            <a:tailEnd type="none" w="sm" len="sm"/>
          </a:ln>
          <a:effectLst>
            <a:outerShdw dist="35921" dir="2700000" algn="ctr" rotWithShape="0">
              <a:schemeClr val="bg2"/>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t>Unsafe lane change</a:t>
            </a:r>
            <a:endParaRPr lang="en-US" sz="2000" dirty="0">
              <a:latin typeface="Times New Roman" pitchFamily="18" charset="0"/>
            </a:endParaRPr>
          </a:p>
        </p:txBody>
      </p:sp>
      <p:sp>
        <p:nvSpPr>
          <p:cNvPr id="44" name="Text Box 4">
            <a:hlinkClick r:id="rId11" action="ppaction://hlinksldjump"/>
          </p:cNvPr>
          <p:cNvSpPr txBox="1">
            <a:spLocks noChangeArrowheads="1"/>
          </p:cNvSpPr>
          <p:nvPr/>
        </p:nvSpPr>
        <p:spPr bwMode="auto">
          <a:xfrm>
            <a:off x="899592" y="3562350"/>
            <a:ext cx="3600400" cy="400110"/>
          </a:xfrm>
          <a:prstGeom prst="rect">
            <a:avLst/>
          </a:prstGeom>
          <a:solidFill>
            <a:schemeClr val="bg1"/>
          </a:solidFill>
          <a:ln w="6350">
            <a:solidFill>
              <a:schemeClr val="bg1"/>
            </a:solidFill>
            <a:miter lim="800000"/>
            <a:headEnd type="none" w="sm" len="sm"/>
            <a:tailEnd type="none" w="sm" len="sm"/>
          </a:ln>
          <a:effectLst>
            <a:outerShdw dist="35921" dir="2700000" algn="ctr" rotWithShape="0">
              <a:schemeClr val="bg2"/>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t>Tires caught in snow ridge    </a:t>
            </a:r>
            <a:endParaRPr lang="en-US" sz="2000" dirty="0">
              <a:latin typeface="Times New Roman" pitchFamily="18" charset="0"/>
            </a:endParaRPr>
          </a:p>
        </p:txBody>
      </p:sp>
      <p:sp>
        <p:nvSpPr>
          <p:cNvPr id="45" name="Text Box 4">
            <a:hlinkClick r:id="rId12" action="ppaction://hlinksldjump"/>
          </p:cNvPr>
          <p:cNvSpPr txBox="1">
            <a:spLocks noChangeArrowheads="1"/>
          </p:cNvSpPr>
          <p:nvPr/>
        </p:nvSpPr>
        <p:spPr bwMode="auto">
          <a:xfrm>
            <a:off x="899592" y="4149080"/>
            <a:ext cx="3600400" cy="400110"/>
          </a:xfrm>
          <a:prstGeom prst="rect">
            <a:avLst/>
          </a:prstGeom>
          <a:solidFill>
            <a:schemeClr val="bg1"/>
          </a:solidFill>
          <a:ln w="6350">
            <a:solidFill>
              <a:schemeClr val="bg1"/>
            </a:solidFill>
            <a:miter lim="800000"/>
            <a:headEnd type="none" w="sm" len="sm"/>
            <a:tailEnd type="none" w="sm" len="sm"/>
          </a:ln>
          <a:effectLst>
            <a:outerShdw dist="35921" dir="2700000" algn="ctr" rotWithShape="0">
              <a:schemeClr val="bg2"/>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t>Took hands off the wheel</a:t>
            </a:r>
          </a:p>
        </p:txBody>
      </p:sp>
      <p:sp>
        <p:nvSpPr>
          <p:cNvPr id="46" name="Text Box 4">
            <a:hlinkClick r:id="rId13" action="ppaction://hlinksldjump"/>
          </p:cNvPr>
          <p:cNvSpPr txBox="1">
            <a:spLocks noChangeArrowheads="1"/>
          </p:cNvSpPr>
          <p:nvPr/>
        </p:nvSpPr>
        <p:spPr bwMode="auto">
          <a:xfrm>
            <a:off x="4800600" y="2348880"/>
            <a:ext cx="3587824" cy="400110"/>
          </a:xfrm>
          <a:prstGeom prst="rect">
            <a:avLst/>
          </a:prstGeom>
          <a:solidFill>
            <a:schemeClr val="bg1"/>
          </a:solidFill>
          <a:ln w="6350">
            <a:solidFill>
              <a:schemeClr val="bg1"/>
            </a:solidFill>
            <a:miter lim="800000"/>
            <a:headEnd type="none" w="sm" len="sm"/>
            <a:tailEnd type="none" w="sm" len="sm"/>
          </a:ln>
          <a:effectLst>
            <a:outerShdw dist="35921" dir="2700000" algn="ctr" rotWithShape="0">
              <a:schemeClr val="bg2"/>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t>Lost control in front of plow</a:t>
            </a:r>
            <a:endParaRPr lang="en-US" sz="2000" dirty="0">
              <a:latin typeface="Times New Roman" pitchFamily="18" charset="0"/>
            </a:endParaRPr>
          </a:p>
        </p:txBody>
      </p:sp>
      <p:sp>
        <p:nvSpPr>
          <p:cNvPr id="47" name="Text Box 4">
            <a:hlinkClick r:id="rId14" action="ppaction://hlinksldjump"/>
          </p:cNvPr>
          <p:cNvSpPr txBox="1">
            <a:spLocks noChangeArrowheads="1"/>
          </p:cNvSpPr>
          <p:nvPr/>
        </p:nvSpPr>
        <p:spPr bwMode="auto">
          <a:xfrm>
            <a:off x="4788024" y="2967038"/>
            <a:ext cx="3600400" cy="400110"/>
          </a:xfrm>
          <a:prstGeom prst="rect">
            <a:avLst/>
          </a:prstGeom>
          <a:solidFill>
            <a:schemeClr val="bg1"/>
          </a:solidFill>
          <a:ln w="6350">
            <a:solidFill>
              <a:schemeClr val="bg1"/>
            </a:solidFill>
            <a:miter lim="800000"/>
            <a:headEnd type="none" w="sm" len="sm"/>
            <a:tailEnd type="none" w="sm" len="sm"/>
          </a:ln>
          <a:effectLst>
            <a:outerShdw dist="35921" dir="2700000" algn="ctr" rotWithShape="0">
              <a:schemeClr val="bg2"/>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t>Drinking/eating distraction</a:t>
            </a:r>
            <a:endParaRPr lang="en-US" sz="2000" dirty="0">
              <a:latin typeface="Times New Roman" pitchFamily="18" charset="0"/>
            </a:endParaRPr>
          </a:p>
        </p:txBody>
      </p:sp>
      <p:sp>
        <p:nvSpPr>
          <p:cNvPr id="56" name="Text Box 4">
            <a:hlinkClick r:id="rId15" action="ppaction://hlinksldjump"/>
          </p:cNvPr>
          <p:cNvSpPr txBox="1">
            <a:spLocks noChangeArrowheads="1"/>
          </p:cNvSpPr>
          <p:nvPr/>
        </p:nvSpPr>
        <p:spPr bwMode="auto">
          <a:xfrm>
            <a:off x="4776650" y="3551635"/>
            <a:ext cx="3611774" cy="400110"/>
          </a:xfrm>
          <a:prstGeom prst="rect">
            <a:avLst/>
          </a:prstGeom>
          <a:solidFill>
            <a:schemeClr val="bg1"/>
          </a:solidFill>
          <a:ln w="6350">
            <a:solidFill>
              <a:schemeClr val="bg1"/>
            </a:solidFill>
            <a:miter lim="800000"/>
            <a:headEnd type="none" w="sm" len="sm"/>
            <a:tailEnd type="none" w="sm" len="sm"/>
          </a:ln>
          <a:effectLst>
            <a:outerShdw dist="35921" dir="2700000" algn="ctr" rotWithShape="0">
              <a:schemeClr val="bg2"/>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t>Tailgated                                         </a:t>
            </a:r>
            <a:endParaRPr lang="en-US" sz="1400" dirty="0">
              <a:latin typeface="Times New Roman" pitchFamily="18" charset="0"/>
            </a:endParaRPr>
          </a:p>
        </p:txBody>
      </p:sp>
      <p:sp>
        <p:nvSpPr>
          <p:cNvPr id="59" name="WordArt 8"/>
          <p:cNvSpPr>
            <a:spLocks noChangeArrowheads="1" noChangeShapeType="1" noTextEdit="1"/>
          </p:cNvSpPr>
          <p:nvPr/>
        </p:nvSpPr>
        <p:spPr bwMode="auto">
          <a:xfrm>
            <a:off x="3200400" y="5029200"/>
            <a:ext cx="762000" cy="762000"/>
          </a:xfrm>
          <a:prstGeom prst="rect">
            <a:avLst/>
          </a:prstGeom>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fromWordArt="1">
            <a:prstTxWarp prst="textPlain">
              <a:avLst>
                <a:gd name="adj" fmla="val 50000"/>
              </a:avLst>
            </a:prstTxWarp>
          </a:bodyPr>
          <a:lstStyle/>
          <a:p>
            <a:pPr algn="ctr"/>
            <a:endParaRPr lang="en-US" sz="3600" kern="10" spc="720" dirty="0">
              <a:solidFill>
                <a:srgbClr val="FF0000"/>
              </a:solidFill>
              <a:effectLst>
                <a:outerShdw dist="45791" dir="3378596" algn="ctr" rotWithShape="0">
                  <a:srgbClr val="4D4D4D"/>
                </a:outerShdw>
              </a:effectLst>
              <a:latin typeface="Arial Black"/>
            </a:endParaRPr>
          </a:p>
        </p:txBody>
      </p:sp>
      <p:sp>
        <p:nvSpPr>
          <p:cNvPr id="60" name="WordArt 8"/>
          <p:cNvSpPr>
            <a:spLocks noChangeArrowheads="1" noChangeShapeType="1" noTextEdit="1"/>
          </p:cNvSpPr>
          <p:nvPr/>
        </p:nvSpPr>
        <p:spPr bwMode="auto">
          <a:xfrm>
            <a:off x="4191000" y="5029200"/>
            <a:ext cx="762000" cy="762000"/>
          </a:xfrm>
          <a:prstGeom prst="rect">
            <a:avLst/>
          </a:prstGeom>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fromWordArt="1">
            <a:prstTxWarp prst="textPlain">
              <a:avLst>
                <a:gd name="adj" fmla="val 50000"/>
              </a:avLst>
            </a:prstTxWarp>
          </a:bodyPr>
          <a:lstStyle/>
          <a:p>
            <a:pPr algn="ctr"/>
            <a:endParaRPr lang="en-US" sz="3600" kern="10" spc="720" dirty="0">
              <a:solidFill>
                <a:srgbClr val="FF0000"/>
              </a:solidFill>
              <a:effectLst>
                <a:outerShdw dist="45791" dir="3378596" algn="ctr" rotWithShape="0">
                  <a:srgbClr val="4D4D4D"/>
                </a:outerShdw>
              </a:effectLst>
              <a:latin typeface="Arial Black"/>
            </a:endParaRPr>
          </a:p>
        </p:txBody>
      </p:sp>
      <p:sp>
        <p:nvSpPr>
          <p:cNvPr id="61" name="WordArt 8"/>
          <p:cNvSpPr>
            <a:spLocks noChangeArrowheads="1" noChangeShapeType="1" noTextEdit="1"/>
          </p:cNvSpPr>
          <p:nvPr/>
        </p:nvSpPr>
        <p:spPr bwMode="auto">
          <a:xfrm>
            <a:off x="5181600" y="5029200"/>
            <a:ext cx="762000" cy="762000"/>
          </a:xfrm>
          <a:prstGeom prst="rect">
            <a:avLst/>
          </a:prstGeom>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fromWordArt="1">
            <a:prstTxWarp prst="textPlain">
              <a:avLst>
                <a:gd name="adj" fmla="val 50000"/>
              </a:avLst>
            </a:prstTxWarp>
          </a:bodyPr>
          <a:lstStyle/>
          <a:p>
            <a:pPr algn="ctr"/>
            <a:endParaRPr lang="en-US" sz="3600" kern="10" spc="720" dirty="0">
              <a:solidFill>
                <a:srgbClr val="FF0000"/>
              </a:solidFill>
              <a:effectLst>
                <a:outerShdw dist="45791" dir="3378596" algn="ctr" rotWithShape="0">
                  <a:srgbClr val="4D4D4D"/>
                </a:outerShdw>
              </a:effectLst>
              <a:latin typeface="Arial Black"/>
            </a:endParaRPr>
          </a:p>
        </p:txBody>
      </p:sp>
      <p:sp>
        <p:nvSpPr>
          <p:cNvPr id="4" name="TextBox 3"/>
          <p:cNvSpPr txBox="1"/>
          <p:nvPr/>
        </p:nvSpPr>
        <p:spPr>
          <a:xfrm>
            <a:off x="827584" y="1628800"/>
            <a:ext cx="7632848" cy="830997"/>
          </a:xfrm>
          <a:prstGeom prst="rect">
            <a:avLst/>
          </a:prstGeom>
          <a:noFill/>
        </p:spPr>
        <p:txBody>
          <a:bodyPr wrap="square" rtlCol="0">
            <a:spAutoFit/>
          </a:bodyPr>
          <a:lstStyle/>
          <a:p>
            <a:pPr algn="ctr"/>
            <a:r>
              <a:rPr lang="en-US" sz="2400" b="1" dirty="0"/>
              <a:t>What mistakes did the driver in the video make?</a:t>
            </a:r>
          </a:p>
          <a:p>
            <a:pPr algn="ctr"/>
            <a:endParaRPr lang="en-US" sz="2400" b="1" dirty="0"/>
          </a:p>
        </p:txBody>
      </p:sp>
      <p:sp>
        <p:nvSpPr>
          <p:cNvPr id="34" name="TextBox 33"/>
          <p:cNvSpPr txBox="1"/>
          <p:nvPr/>
        </p:nvSpPr>
        <p:spPr>
          <a:xfrm>
            <a:off x="7239000" y="6642556"/>
            <a:ext cx="1905000" cy="215444"/>
          </a:xfrm>
          <a:prstGeom prst="rect">
            <a:avLst/>
          </a:prstGeom>
          <a:noFill/>
        </p:spPr>
        <p:txBody>
          <a:bodyPr wrap="square" rtlCol="0">
            <a:spAutoFit/>
          </a:bodyPr>
          <a:lstStyle/>
          <a:p>
            <a:r>
              <a:rPr lang="en-US" sz="800" dirty="0"/>
              <a:t>© 2013 Best Teacher Resources</a:t>
            </a:r>
          </a:p>
        </p:txBody>
      </p:sp>
      <p:sp>
        <p:nvSpPr>
          <p:cNvPr id="35" name="Rectangle 34"/>
          <p:cNvSpPr/>
          <p:nvPr/>
        </p:nvSpPr>
        <p:spPr>
          <a:xfrm>
            <a:off x="1511335" y="681335"/>
            <a:ext cx="619753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orange juice" panose="02000000000000000000" pitchFamily="2" charset="0"/>
              </a:rPr>
              <a:t>SNOW PLOW SAFETY QUIZ</a:t>
            </a:r>
          </a:p>
        </p:txBody>
      </p:sp>
      <p:sp>
        <p:nvSpPr>
          <p:cNvPr id="71" name="Rectangle 70">
            <a:hlinkClick r:id="rId10" action="ppaction://hlinksldjump"/>
          </p:cNvPr>
          <p:cNvSpPr/>
          <p:nvPr/>
        </p:nvSpPr>
        <p:spPr bwMode="auto">
          <a:xfrm>
            <a:off x="4139952" y="2924944"/>
            <a:ext cx="360040" cy="504056"/>
          </a:xfrm>
          <a:prstGeom prst="rect">
            <a:avLst/>
          </a:prstGeom>
          <a:solidFill>
            <a:schemeClr val="accent1">
              <a:alpha val="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Arial" charset="0"/>
            </a:endParaRPr>
          </a:p>
        </p:txBody>
      </p:sp>
      <p:sp>
        <p:nvSpPr>
          <p:cNvPr id="73" name="Rectangle 72"/>
          <p:cNvSpPr/>
          <p:nvPr/>
        </p:nvSpPr>
        <p:spPr>
          <a:xfrm>
            <a:off x="1449556" y="6150114"/>
            <a:ext cx="6410537" cy="707886"/>
          </a:xfrm>
          <a:prstGeom prst="rect">
            <a:avLst/>
          </a:prstGeom>
          <a:noFill/>
          <a:ln>
            <a:noFill/>
          </a:ln>
        </p:spPr>
        <p:txBody>
          <a:bodyPr wrap="none" lIns="91440" tIns="45720" rIns="91440" bIns="45720">
            <a:spAutoFit/>
          </a:bodyPr>
          <a:lstStyle/>
          <a:p>
            <a:pPr algn="ctr"/>
            <a:r>
              <a:rPr lang="en-US" sz="2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Cars don’t have a </a:t>
            </a:r>
            <a:r>
              <a:rPr lang="en-US" sz="2000" b="1" i="1" cap="none" spc="0"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reset button. </a:t>
            </a:r>
            <a:r>
              <a:rPr lang="en-US" sz="2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Make safe choices.</a:t>
            </a:r>
            <a:r>
              <a:rPr lang="en-US" sz="2000" b="1" i="1" cap="none" spc="0"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 </a:t>
            </a:r>
          </a:p>
          <a:p>
            <a:pPr algn="ctr"/>
            <a:r>
              <a:rPr lang="en-US" sz="2000" b="1" i="1" cap="none" spc="0"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a:t>
            </a:r>
            <a:r>
              <a:rPr lang="en-US" sz="2000" b="1" i="1" dirty="0" err="1">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N</a:t>
            </a:r>
            <a:r>
              <a:rPr lang="en-US" sz="2000" b="1" i="1" cap="none" spc="0" dirty="0" err="1">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rPr>
              <a:t>oResetButton</a:t>
            </a:r>
            <a:endParaRPr lang="en-CA" sz="2000" b="1" i="1" cap="none" spc="0"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endParaRPr>
          </a:p>
        </p:txBody>
      </p:sp>
      <p:sp>
        <p:nvSpPr>
          <p:cNvPr id="26" name="TextBox 25"/>
          <p:cNvSpPr txBox="1">
            <a:spLocks noChangeArrowheads="1"/>
          </p:cNvSpPr>
          <p:nvPr/>
        </p:nvSpPr>
        <p:spPr bwMode="auto">
          <a:xfrm>
            <a:off x="4788024" y="4182021"/>
            <a:ext cx="3600400" cy="461962"/>
          </a:xfrm>
          <a:prstGeom prst="rect">
            <a:avLst/>
          </a:prstGeom>
          <a:solidFill>
            <a:schemeClr val="tx1"/>
          </a:solidFill>
          <a:ln w="2857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400" b="1" dirty="0">
                <a:solidFill>
                  <a:schemeClr val="accent4">
                    <a:lumMod val="95000"/>
                    <a:lumOff val="5000"/>
                  </a:schemeClr>
                </a:solidFill>
              </a:rPr>
              <a:t>Answer 8</a:t>
            </a:r>
          </a:p>
        </p:txBody>
      </p:sp>
      <p:sp>
        <p:nvSpPr>
          <p:cNvPr id="27" name="Text Box 4">
            <a:hlinkClick r:id="rId16" action="ppaction://hlinksldjump"/>
          </p:cNvPr>
          <p:cNvSpPr txBox="1">
            <a:spLocks noChangeArrowheads="1"/>
          </p:cNvSpPr>
          <p:nvPr/>
        </p:nvSpPr>
        <p:spPr bwMode="auto">
          <a:xfrm>
            <a:off x="4788024" y="4166474"/>
            <a:ext cx="3600400" cy="400110"/>
          </a:xfrm>
          <a:prstGeom prst="rect">
            <a:avLst/>
          </a:prstGeom>
          <a:solidFill>
            <a:schemeClr val="bg1"/>
          </a:solidFill>
          <a:ln w="6350">
            <a:solidFill>
              <a:schemeClr val="bg1"/>
            </a:solidFill>
            <a:miter lim="800000"/>
            <a:headEnd type="none" w="sm" len="sm"/>
            <a:tailEnd type="none" w="sm" len="sm"/>
          </a:ln>
          <a:effectLst>
            <a:outerShdw dist="35921" dir="2700000" algn="ctr" rotWithShape="0">
              <a:schemeClr val="bg2"/>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t>Adjusting the mirror</a:t>
            </a:r>
          </a:p>
        </p:txBody>
      </p:sp>
      <p:sp>
        <p:nvSpPr>
          <p:cNvPr id="30" name="TextBox 29"/>
          <p:cNvSpPr txBox="1"/>
          <p:nvPr/>
        </p:nvSpPr>
        <p:spPr>
          <a:xfrm>
            <a:off x="165629" y="6581001"/>
            <a:ext cx="2138149" cy="276999"/>
          </a:xfrm>
          <a:prstGeom prst="rect">
            <a:avLst/>
          </a:prstGeom>
          <a:noFill/>
        </p:spPr>
        <p:txBody>
          <a:bodyPr wrap="none" rtlCol="0">
            <a:spAutoFit/>
          </a:bodyPr>
          <a:lstStyle/>
          <a:p>
            <a:r>
              <a:rPr lang="en-US" sz="1200" dirty="0"/>
              <a:t>© 2016 Teens Learn to Drive</a:t>
            </a:r>
          </a:p>
        </p:txBody>
      </p:sp>
    </p:spTree>
    <p:extLst>
      <p:ext uri="{BB962C8B-B14F-4D97-AF65-F5344CB8AC3E}">
        <p14:creationId xmlns:p14="http://schemas.microsoft.com/office/powerpoint/2010/main" val="119038701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5" name="buzzthruloud.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nodePh="1">
                                  <p:stCondLst>
                                    <p:cond delay="0"/>
                                  </p:stCondLst>
                                  <p:endCondLst>
                                    <p:cond evt="begin" delay="0">
                                      <p:tn val="11"/>
                                    </p:cond>
                                  </p:endCondLst>
                                  <p:childTnLst>
                                    <p:set>
                                      <p:cBhvr>
                                        <p:cTn id="12" dur="1" fill="hold">
                                          <p:stCondLst>
                                            <p:cond delay="0"/>
                                          </p:stCondLst>
                                        </p:cTn>
                                        <p:tgtEl>
                                          <p:spTgt spid="60"/>
                                        </p:tgtEl>
                                        <p:attrNameLst>
                                          <p:attrName>style.visibility</p:attrName>
                                        </p:attrNameLst>
                                      </p:cBhvr>
                                      <p:to>
                                        <p:strVal val="visible"/>
                                      </p:to>
                                    </p:set>
                                    <p:anim calcmode="lin" valueType="num">
                                      <p:cBhvr>
                                        <p:cTn id="13" dur="500" fill="hold"/>
                                        <p:tgtEl>
                                          <p:spTgt spid="60"/>
                                        </p:tgtEl>
                                        <p:attrNameLst>
                                          <p:attrName>ppt_w</p:attrName>
                                        </p:attrNameLst>
                                      </p:cBhvr>
                                      <p:tavLst>
                                        <p:tav tm="0">
                                          <p:val>
                                            <p:fltVal val="0"/>
                                          </p:val>
                                        </p:tav>
                                        <p:tav tm="100000">
                                          <p:val>
                                            <p:strVal val="#ppt_w"/>
                                          </p:val>
                                        </p:tav>
                                      </p:tavLst>
                                    </p:anim>
                                    <p:anim calcmode="lin" valueType="num">
                                      <p:cBhvr>
                                        <p:cTn id="14" dur="500" fill="hold"/>
                                        <p:tgtEl>
                                          <p:spTgt spid="6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5" name="buzzthruloud.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nodePh="1">
                                  <p:stCondLst>
                                    <p:cond delay="0"/>
                                  </p:stCondLst>
                                  <p:endCondLst>
                                    <p:cond evt="begin" delay="0">
                                      <p:tn val="17"/>
                                    </p:cond>
                                  </p:endCondLst>
                                  <p:childTnLst>
                                    <p:set>
                                      <p:cBhvr>
                                        <p:cTn id="18" dur="1" fill="hold">
                                          <p:stCondLst>
                                            <p:cond delay="0"/>
                                          </p:stCondLst>
                                        </p:cTn>
                                        <p:tgtEl>
                                          <p:spTgt spid="61"/>
                                        </p:tgtEl>
                                        <p:attrNameLst>
                                          <p:attrName>style.visibility</p:attrName>
                                        </p:attrNameLst>
                                      </p:cBhvr>
                                      <p:to>
                                        <p:strVal val="visible"/>
                                      </p:to>
                                    </p:set>
                                    <p:anim calcmode="lin" valueType="num">
                                      <p:cBhvr>
                                        <p:cTn id="19" dur="500" fill="hold"/>
                                        <p:tgtEl>
                                          <p:spTgt spid="61"/>
                                        </p:tgtEl>
                                        <p:attrNameLst>
                                          <p:attrName>ppt_w</p:attrName>
                                        </p:attrNameLst>
                                      </p:cBhvr>
                                      <p:tavLst>
                                        <p:tav tm="0">
                                          <p:val>
                                            <p:fltVal val="0"/>
                                          </p:val>
                                        </p:tav>
                                        <p:tav tm="100000">
                                          <p:val>
                                            <p:strVal val="#ppt_w"/>
                                          </p:val>
                                        </p:tav>
                                      </p:tavLst>
                                    </p:anim>
                                    <p:anim calcmode="lin" valueType="num">
                                      <p:cBhvr>
                                        <p:cTn id="20" dur="500" fill="hold"/>
                                        <p:tgtEl>
                                          <p:spTgt spid="6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5" name="buzzthruloud.wav"/>
                                        </p:tgtEl>
                                      </p:cMediaNode>
                                    </p:audio>
                                  </p:subTnLst>
                                </p:cTn>
                              </p:par>
                            </p:childTnLst>
                          </p:cTn>
                        </p:par>
                        <p:par>
                          <p:cTn id="21" fill="hold">
                            <p:stCondLst>
                              <p:cond delay="500"/>
                            </p:stCondLst>
                            <p:childTnLst>
                              <p:par>
                                <p:cTn id="22" presetID="1" presetClass="mediacall" presetSubtype="0" fill="hold" nodeType="afterEffect">
                                  <p:stCondLst>
                                    <p:cond delay="0"/>
                                  </p:stCondLst>
                                  <p:childTnLst>
                                    <p:cmd type="call" cmd="playFrom(0.0)">
                                      <p:cBhvr>
                                        <p:cTn id="23" dur="1232"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41"/>
                </p:tgtEl>
              </p:cMediaNode>
            </p:audio>
            <p:seq concurrent="1" nextAc="seek">
              <p:cTn id="25" restart="whenNotActive" fill="hold" evtFilter="cancelBubble" nodeType="interactiveSeq">
                <p:stCondLst>
                  <p:cond evt="onClick" delay="0">
                    <p:tgtEl>
                      <p:spTgt spid="48"/>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6" name="SN00603A.wav"/>
                                        </p:tgtEl>
                                      </p:cMediaNode>
                                    </p:audio>
                                  </p:subTnLst>
                                </p:cTn>
                              </p:par>
                            </p:childTnLst>
                          </p:cTn>
                        </p:par>
                      </p:childTnLst>
                    </p:cTn>
                  </p:par>
                </p:childTnLst>
              </p:cTn>
              <p:nextCondLst>
                <p:cond evt="onClick" delay="0">
                  <p:tgtEl>
                    <p:spTgt spid="48"/>
                  </p:tgtEl>
                </p:cond>
              </p:nextCondLst>
            </p:seq>
            <p:seq concurrent="1" nextAc="seek">
              <p:cTn id="30" restart="whenNotActive" fill="hold" evtFilter="cancelBubble" nodeType="interactiveSeq">
                <p:stCondLst>
                  <p:cond evt="onClick" delay="0">
                    <p:tgtEl>
                      <p:spTgt spid="49"/>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6" name="SN00603A.wav"/>
                                        </p:tgtEl>
                                      </p:cMediaNode>
                                    </p:audio>
                                  </p:subTnLst>
                                </p:cTn>
                              </p:par>
                            </p:childTnLst>
                          </p:cTn>
                        </p:par>
                      </p:childTnLst>
                    </p:cTn>
                  </p:par>
                </p:childTnLst>
              </p:cTn>
              <p:nextCondLst>
                <p:cond evt="onClick" delay="0">
                  <p:tgtEl>
                    <p:spTgt spid="49"/>
                  </p:tgtEl>
                </p:cond>
              </p:nextCondLst>
            </p:seq>
            <p:seq concurrent="1" nextAc="seek">
              <p:cTn id="35" restart="whenNotActive" fill="hold" evtFilter="cancelBubble" nodeType="interactiveSeq">
                <p:stCondLst>
                  <p:cond evt="onClick" delay="0">
                    <p:tgtEl>
                      <p:spTgt spid="50"/>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6" name="SN00603A.wav"/>
                                        </p:tgtEl>
                                      </p:cMediaNode>
                                    </p:audio>
                                  </p:subTnLst>
                                </p:cTn>
                              </p:par>
                            </p:childTnLst>
                          </p:cTn>
                        </p:par>
                      </p:childTnLst>
                    </p:cTn>
                  </p:par>
                </p:childTnLst>
              </p:cTn>
              <p:nextCondLst>
                <p:cond evt="onClick" delay="0">
                  <p:tgtEl>
                    <p:spTgt spid="50"/>
                  </p:tgtEl>
                </p:cond>
              </p:nextCondLst>
            </p:seq>
            <p:seq concurrent="1" nextAc="seek">
              <p:cTn id="40" restart="whenNotActive" fill="hold" evtFilter="cancelBubble" nodeType="interactiveSeq">
                <p:stCondLst>
                  <p:cond evt="onClick" delay="0">
                    <p:tgtEl>
                      <p:spTgt spid="51"/>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6" name="SN00603A.wav"/>
                                        </p:tgtEl>
                                      </p:cMediaNode>
                                    </p:audio>
                                  </p:subTnLst>
                                </p:cTn>
                              </p:par>
                            </p:childTnLst>
                          </p:cTn>
                        </p:par>
                      </p:childTnLst>
                    </p:cTn>
                  </p:par>
                </p:childTnLst>
              </p:cTn>
              <p:nextCondLst>
                <p:cond evt="onClick" delay="0">
                  <p:tgtEl>
                    <p:spTgt spid="51"/>
                  </p:tgtEl>
                </p:cond>
              </p:nextCondLst>
            </p:seq>
            <p:seq concurrent="1" nextAc="seek">
              <p:cTn id="45" restart="whenNotActive" fill="hold" evtFilter="cancelBubble" nodeType="interactiveSeq">
                <p:stCondLst>
                  <p:cond evt="onClick" delay="0">
                    <p:tgtEl>
                      <p:spTgt spid="55"/>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6" name="SN00603A.wav"/>
                                        </p:tgtEl>
                                      </p:cMediaNode>
                                    </p:audio>
                                  </p:subTnLst>
                                </p:cTn>
                              </p:par>
                            </p:childTnLst>
                          </p:cTn>
                        </p:par>
                      </p:childTnLst>
                    </p:cTn>
                  </p:par>
                </p:childTnLst>
              </p:cTn>
              <p:nextCondLst>
                <p:cond evt="onClick" delay="0">
                  <p:tgtEl>
                    <p:spTgt spid="55"/>
                  </p:tgtEl>
                </p:cond>
              </p:nextCondLst>
            </p:seq>
            <p:seq concurrent="1" nextAc="seek">
              <p:cTn id="50" restart="whenNotActive" fill="hold" evtFilter="cancelBubble" nodeType="interactiveSeq">
                <p:stCondLst>
                  <p:cond evt="onClick" delay="0">
                    <p:tgtEl>
                      <p:spTgt spid="54"/>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6" name="SN00603A.wav"/>
                                        </p:tgtEl>
                                      </p:cMediaNode>
                                    </p:audio>
                                  </p:subTnLst>
                                </p:cTn>
                              </p:par>
                            </p:childTnLst>
                          </p:cTn>
                        </p:par>
                      </p:childTnLst>
                    </p:cTn>
                  </p:par>
                </p:childTnLst>
              </p:cTn>
              <p:nextCondLst>
                <p:cond evt="onClick" delay="0">
                  <p:tgtEl>
                    <p:spTgt spid="54"/>
                  </p:tgtEl>
                </p:cond>
              </p:nextCondLst>
            </p:seq>
            <p:seq concurrent="1" nextAc="seek">
              <p:cTn id="55" restart="whenNotActive" fill="hold" evtFilter="cancelBubble" nodeType="interactiveSeq">
                <p:stCondLst>
                  <p:cond evt="onClick" delay="0">
                    <p:tgtEl>
                      <p:spTgt spid="53"/>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6"/>
                                        </p:tgtEl>
                                        <p:attrNameLst>
                                          <p:attrName>style.visibility</p:attrName>
                                        </p:attrNameLst>
                                      </p:cBhvr>
                                      <p:to>
                                        <p:strVal val="visible"/>
                                      </p:to>
                                    </p:set>
                                  </p:childTnLst>
                                  <p:subTnLst>
                                    <p:audio>
                                      <p:cMediaNode vol="81000">
                                        <p:cTn display="0" masterRel="sameClick">
                                          <p:stCondLst>
                                            <p:cond evt="begin" delay="0">
                                              <p:tn val="58"/>
                                            </p:cond>
                                          </p:stCondLst>
                                          <p:endCondLst>
                                            <p:cond evt="onStopAudio" delay="0">
                                              <p:tgtEl>
                                                <p:sldTgt/>
                                              </p:tgtEl>
                                            </p:cond>
                                          </p:endCondLst>
                                        </p:cTn>
                                        <p:tgtEl>
                                          <p:sndTgt r:embed="rId6" name="SN00603A.wav"/>
                                        </p:tgtEl>
                                      </p:cMediaNode>
                                    </p:audio>
                                  </p:subTnLst>
                                </p:cTn>
                              </p:par>
                            </p:childTnLst>
                          </p:cTn>
                        </p:par>
                      </p:childTnLst>
                    </p:cTn>
                  </p:par>
                </p:childTnLst>
              </p:cTn>
              <p:nextCondLst>
                <p:cond evt="onClick" delay="0">
                  <p:tgtEl>
                    <p:spTgt spid="53"/>
                  </p:tgtEl>
                </p:cond>
              </p:nextCondLst>
            </p:seq>
            <p:seq concurrent="1" nextAc="seek">
              <p:cTn id="60" restart="whenNotActive" fill="hold" evtFilter="cancelBubble" nodeType="interactiveSeq">
                <p:stCondLst>
                  <p:cond evt="onClick" delay="0">
                    <p:tgtEl>
                      <p:spTgt spid="26"/>
                    </p:tgtEl>
                  </p:cond>
                </p:stCondLst>
                <p:endSync evt="end" delay="0">
                  <p:rtn val="all"/>
                </p:endSync>
                <p:childTnLst>
                  <p:par>
                    <p:cTn id="61" fill="hold">
                      <p:stCondLst>
                        <p:cond delay="0"/>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6" name="SN00603A.wav"/>
                                        </p:tgtEl>
                                      </p:cMediaNode>
                                    </p:audio>
                                  </p:subTnLst>
                                </p:cTn>
                              </p:par>
                            </p:childTnLst>
                          </p:cTn>
                        </p:par>
                      </p:childTnLst>
                    </p:cTn>
                  </p:par>
                </p:childTnLst>
              </p:cTn>
              <p:nextCondLst>
                <p:cond evt="onClick" delay="0">
                  <p:tgtEl>
                    <p:spTgt spid="26"/>
                  </p:tgtEl>
                </p:cond>
              </p:nextCondLst>
            </p:seq>
          </p:childTnLst>
        </p:cTn>
      </p:par>
    </p:tnLst>
    <p:bldLst>
      <p:bldP spid="42" grpId="0" animBg="1"/>
      <p:bldP spid="43" grpId="0" animBg="1"/>
      <p:bldP spid="44" grpId="0" animBg="1"/>
      <p:bldP spid="45" grpId="0" animBg="1"/>
      <p:bldP spid="46" grpId="0" animBg="1"/>
      <p:bldP spid="47" grpId="0" animBg="1"/>
      <p:bldP spid="56" grpId="0" animBg="1"/>
      <p:bldP spid="59" grpId="0" animBg="1"/>
      <p:bldP spid="60" grpId="0" animBg="1"/>
      <p:bldP spid="61"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239000" y="6642556"/>
            <a:ext cx="1905000" cy="215444"/>
          </a:xfrm>
          <a:prstGeom prst="rect">
            <a:avLst/>
          </a:prstGeom>
          <a:noFill/>
        </p:spPr>
        <p:txBody>
          <a:bodyPr wrap="square" rtlCol="0">
            <a:spAutoFit/>
          </a:bodyPr>
          <a:lstStyle/>
          <a:p>
            <a:r>
              <a:rPr lang="en-US" sz="800" dirty="0"/>
              <a:t>© 2013 Best Teacher Resources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649"/>
          <a:stretch/>
        </p:blipFill>
        <p:spPr>
          <a:xfrm>
            <a:off x="0" y="-17944"/>
            <a:ext cx="9144000" cy="6875944"/>
          </a:xfrm>
          <a:prstGeom prst="rect">
            <a:avLst/>
          </a:prstGeom>
          <a:ln>
            <a:noFill/>
          </a:ln>
        </p:spPr>
      </p:pic>
      <p:sp>
        <p:nvSpPr>
          <p:cNvPr id="11" name="TextBox 10"/>
          <p:cNvSpPr txBox="1"/>
          <p:nvPr/>
        </p:nvSpPr>
        <p:spPr>
          <a:xfrm>
            <a:off x="165629" y="6581001"/>
            <a:ext cx="2138149" cy="276999"/>
          </a:xfrm>
          <a:prstGeom prst="rect">
            <a:avLst/>
          </a:prstGeom>
          <a:noFill/>
        </p:spPr>
        <p:txBody>
          <a:bodyPr wrap="none" rtlCol="0">
            <a:spAutoFit/>
          </a:bodyPr>
          <a:lstStyle/>
          <a:p>
            <a:r>
              <a:rPr lang="en-US" sz="1200" dirty="0">
                <a:solidFill>
                  <a:schemeClr val="bg2"/>
                </a:solidFill>
              </a:rPr>
              <a:t>© 2016 Teens Learn to Drive</a:t>
            </a:r>
          </a:p>
        </p:txBody>
      </p:sp>
      <p:sp>
        <p:nvSpPr>
          <p:cNvPr id="2" name="Rectangle 1"/>
          <p:cNvSpPr/>
          <p:nvPr/>
        </p:nvSpPr>
        <p:spPr bwMode="auto">
          <a:xfrm>
            <a:off x="0" y="-17944"/>
            <a:ext cx="9144000" cy="6875944"/>
          </a:xfrm>
          <a:prstGeom prst="rect">
            <a:avLst/>
          </a:prstGeom>
          <a:solidFill>
            <a:schemeClr val="accent2">
              <a:alpha val="5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ounded Rectangle 5"/>
          <p:cNvSpPr/>
          <p:nvPr/>
        </p:nvSpPr>
        <p:spPr bwMode="auto">
          <a:xfrm>
            <a:off x="827584" y="692696"/>
            <a:ext cx="4968552" cy="4018755"/>
          </a:xfrm>
          <a:prstGeom prst="round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CA" sz="2000" b="1" dirty="0"/>
              <a:t>Contact Information:</a:t>
            </a:r>
          </a:p>
          <a:p>
            <a:endParaRPr lang="en-CA" sz="2000" dirty="0"/>
          </a:p>
          <a:p>
            <a:r>
              <a:rPr lang="en-CA" dirty="0"/>
              <a:t>If you have any questions about this presentation, snow plow safety, or Teens Learn to Drive, please contact us at:</a:t>
            </a:r>
          </a:p>
          <a:p>
            <a:endParaRPr kumimoji="0" lang="en-CA" i="0" u="none" strike="noStrike" cap="none" normalizeH="0" baseline="0" dirty="0">
              <a:ln>
                <a:noFill/>
              </a:ln>
              <a:solidFill>
                <a:schemeClr val="tx1"/>
              </a:solidFill>
              <a:effectLst/>
              <a:latin typeface="Arial" charset="0"/>
            </a:endParaRPr>
          </a:p>
          <a:p>
            <a:r>
              <a:rPr lang="en-CA" b="1" dirty="0"/>
              <a:t>Email: </a:t>
            </a:r>
            <a:r>
              <a:rPr lang="en-US" dirty="0"/>
              <a:t>amhayes@TeensLearntoDrive.com</a:t>
            </a:r>
          </a:p>
          <a:p>
            <a:endParaRPr lang="en-CA" dirty="0"/>
          </a:p>
          <a:p>
            <a:r>
              <a:rPr lang="en-CA" b="1" dirty="0"/>
              <a:t>Phone Number: </a:t>
            </a:r>
            <a:r>
              <a:rPr lang="en-CA" dirty="0"/>
              <a:t>647-227-4220</a:t>
            </a:r>
          </a:p>
          <a:p>
            <a:endParaRPr lang="en-CA" dirty="0"/>
          </a:p>
          <a:p>
            <a:r>
              <a:rPr lang="en-CA" dirty="0"/>
              <a:t>This resource and the accompanying video are free to use with credit to </a:t>
            </a:r>
            <a:r>
              <a:rPr lang="en-CA" i="1" dirty="0"/>
              <a:t>Teens Learn to Drive</a:t>
            </a:r>
            <a:r>
              <a:rPr lang="en-CA" dirty="0"/>
              <a:t>. </a:t>
            </a:r>
            <a:endParaRPr lang="en-US" dirty="0"/>
          </a:p>
          <a:p>
            <a:endParaRPr kumimoji="0" lang="en-US" i="0" u="none" strike="noStrike" cap="none" normalizeH="0" baseline="0" dirty="0">
              <a:ln>
                <a:noFill/>
              </a:ln>
              <a:solidFill>
                <a:schemeClr val="tx1"/>
              </a:solidFill>
              <a:effectLst/>
              <a:latin typeface="Arial" charset="0"/>
            </a:endParaRPr>
          </a:p>
        </p:txBody>
      </p:sp>
      <p:sp>
        <p:nvSpPr>
          <p:cNvPr id="8" name="Rounded Rectangle 7">
            <a:hlinkClick r:id="rId4" action="ppaction://hlinksldjump"/>
          </p:cNvPr>
          <p:cNvSpPr/>
          <p:nvPr/>
        </p:nvSpPr>
        <p:spPr bwMode="auto">
          <a:xfrm>
            <a:off x="3707904" y="4481734"/>
            <a:ext cx="864096" cy="459433"/>
          </a:xfrm>
          <a:prstGeom prst="roundRect">
            <a:avLst/>
          </a:prstGeom>
          <a:solidFill>
            <a:schemeClr val="accent3">
              <a:lumMod val="95000"/>
            </a:schemeClr>
          </a:solidFill>
          <a:ln>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accent5">
                    <a:lumMod val="10000"/>
                  </a:schemeClr>
                </a:solidFill>
                <a:effectLst/>
                <a:latin typeface="Arial" charset="0"/>
              </a:rPr>
              <a:t>Back</a:t>
            </a:r>
            <a:endParaRPr kumimoji="0" lang="en-US" sz="1800" b="1" i="0" u="none" strike="noStrike" cap="none" normalizeH="0" baseline="0" dirty="0">
              <a:ln>
                <a:noFill/>
              </a:ln>
              <a:solidFill>
                <a:schemeClr val="accent5">
                  <a:lumMod val="10000"/>
                </a:schemeClr>
              </a:solidFill>
              <a:effectLst/>
              <a:latin typeface="Arial" charset="0"/>
            </a:endParaRPr>
          </a:p>
        </p:txBody>
      </p:sp>
    </p:spTree>
    <p:extLst>
      <p:ext uri="{BB962C8B-B14F-4D97-AF65-F5344CB8AC3E}">
        <p14:creationId xmlns:p14="http://schemas.microsoft.com/office/powerpoint/2010/main" val="741659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12988" r="12988"/>
          <a:stretch/>
        </p:blipFill>
        <p:spPr>
          <a:xfrm>
            <a:off x="0" y="9216"/>
            <a:ext cx="9144000" cy="6848783"/>
          </a:xfrm>
          <a:prstGeom prst="rect">
            <a:avLst/>
          </a:prstGeom>
        </p:spPr>
      </p:pic>
      <p:sp>
        <p:nvSpPr>
          <p:cNvPr id="53" name="TextBox 52"/>
          <p:cNvSpPr txBox="1">
            <a:spLocks noChangeArrowheads="1"/>
          </p:cNvSpPr>
          <p:nvPr/>
        </p:nvSpPr>
        <p:spPr bwMode="auto">
          <a:xfrm>
            <a:off x="4788024" y="3573016"/>
            <a:ext cx="3587824" cy="461963"/>
          </a:xfrm>
          <a:prstGeom prst="rect">
            <a:avLst/>
          </a:prstGeom>
          <a:solidFill>
            <a:schemeClr val="tx1"/>
          </a:solidFill>
          <a:ln w="2857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400" b="1" dirty="0">
                <a:solidFill>
                  <a:schemeClr val="accent4">
                    <a:lumMod val="95000"/>
                    <a:lumOff val="5000"/>
                  </a:schemeClr>
                </a:solidFill>
              </a:rPr>
              <a:t>Answer 7</a:t>
            </a:r>
          </a:p>
        </p:txBody>
      </p:sp>
      <p:sp>
        <p:nvSpPr>
          <p:cNvPr id="54" name="TextBox 53"/>
          <p:cNvSpPr txBox="1">
            <a:spLocks noChangeArrowheads="1"/>
          </p:cNvSpPr>
          <p:nvPr/>
        </p:nvSpPr>
        <p:spPr bwMode="auto">
          <a:xfrm>
            <a:off x="4788024" y="2967038"/>
            <a:ext cx="3600400" cy="461962"/>
          </a:xfrm>
          <a:prstGeom prst="rect">
            <a:avLst/>
          </a:prstGeom>
          <a:solidFill>
            <a:schemeClr val="tx1"/>
          </a:solidFill>
          <a:ln w="2857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400" b="1" dirty="0">
                <a:solidFill>
                  <a:schemeClr val="accent4">
                    <a:lumMod val="95000"/>
                    <a:lumOff val="5000"/>
                  </a:schemeClr>
                </a:solidFill>
              </a:rPr>
              <a:t>Answer 6</a:t>
            </a:r>
          </a:p>
        </p:txBody>
      </p:sp>
      <p:sp>
        <p:nvSpPr>
          <p:cNvPr id="55" name="TextBox 54"/>
          <p:cNvSpPr txBox="1">
            <a:spLocks noChangeArrowheads="1"/>
          </p:cNvSpPr>
          <p:nvPr/>
        </p:nvSpPr>
        <p:spPr bwMode="auto">
          <a:xfrm>
            <a:off x="4800600" y="2362200"/>
            <a:ext cx="3587824" cy="461962"/>
          </a:xfrm>
          <a:prstGeom prst="rect">
            <a:avLst/>
          </a:prstGeom>
          <a:solidFill>
            <a:schemeClr val="tx1"/>
          </a:solidFill>
          <a:ln w="2857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400" b="1" dirty="0">
                <a:solidFill>
                  <a:schemeClr val="accent4">
                    <a:lumMod val="95000"/>
                    <a:lumOff val="5000"/>
                  </a:schemeClr>
                </a:solidFill>
              </a:rPr>
              <a:t>Answer 5</a:t>
            </a:r>
          </a:p>
        </p:txBody>
      </p:sp>
      <p:sp>
        <p:nvSpPr>
          <p:cNvPr id="51" name="TextBox 50"/>
          <p:cNvSpPr txBox="1">
            <a:spLocks noChangeArrowheads="1"/>
          </p:cNvSpPr>
          <p:nvPr/>
        </p:nvSpPr>
        <p:spPr bwMode="auto">
          <a:xfrm>
            <a:off x="899592" y="4163368"/>
            <a:ext cx="3600400" cy="461962"/>
          </a:xfrm>
          <a:prstGeom prst="rect">
            <a:avLst/>
          </a:prstGeom>
          <a:solidFill>
            <a:schemeClr val="tx1"/>
          </a:solidFill>
          <a:ln w="2857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400" b="1" dirty="0">
                <a:solidFill>
                  <a:schemeClr val="accent4">
                    <a:lumMod val="95000"/>
                    <a:lumOff val="5000"/>
                  </a:schemeClr>
                </a:solidFill>
              </a:rPr>
              <a:t>Answer 4</a:t>
            </a:r>
          </a:p>
        </p:txBody>
      </p:sp>
      <p:sp>
        <p:nvSpPr>
          <p:cNvPr id="50" name="TextBox 49"/>
          <p:cNvSpPr txBox="1">
            <a:spLocks noChangeArrowheads="1"/>
          </p:cNvSpPr>
          <p:nvPr/>
        </p:nvSpPr>
        <p:spPr bwMode="auto">
          <a:xfrm>
            <a:off x="899592" y="3573016"/>
            <a:ext cx="3600400" cy="461963"/>
          </a:xfrm>
          <a:prstGeom prst="rect">
            <a:avLst/>
          </a:prstGeom>
          <a:solidFill>
            <a:schemeClr val="tx1"/>
          </a:solidFill>
          <a:ln w="2857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400" b="1" dirty="0">
                <a:solidFill>
                  <a:schemeClr val="accent4">
                    <a:lumMod val="95000"/>
                    <a:lumOff val="5000"/>
                  </a:schemeClr>
                </a:solidFill>
              </a:rPr>
              <a:t>Answer 3</a:t>
            </a:r>
          </a:p>
        </p:txBody>
      </p:sp>
      <p:sp>
        <p:nvSpPr>
          <p:cNvPr id="49" name="TextBox 48"/>
          <p:cNvSpPr txBox="1">
            <a:spLocks noChangeArrowheads="1"/>
          </p:cNvSpPr>
          <p:nvPr/>
        </p:nvSpPr>
        <p:spPr bwMode="auto">
          <a:xfrm>
            <a:off x="899592" y="2967038"/>
            <a:ext cx="3600400" cy="461962"/>
          </a:xfrm>
          <a:prstGeom prst="rect">
            <a:avLst/>
          </a:prstGeom>
          <a:solidFill>
            <a:schemeClr val="tx1"/>
          </a:solidFill>
          <a:ln w="2857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400" b="1" dirty="0">
                <a:solidFill>
                  <a:schemeClr val="accent4">
                    <a:lumMod val="95000"/>
                    <a:lumOff val="5000"/>
                  </a:schemeClr>
                </a:solidFill>
              </a:rPr>
              <a:t>Answer 2</a:t>
            </a:r>
          </a:p>
        </p:txBody>
      </p:sp>
      <p:sp>
        <p:nvSpPr>
          <p:cNvPr id="48" name="TextBox 47"/>
          <p:cNvSpPr txBox="1">
            <a:spLocks noChangeArrowheads="1"/>
          </p:cNvSpPr>
          <p:nvPr/>
        </p:nvSpPr>
        <p:spPr bwMode="auto">
          <a:xfrm>
            <a:off x="899592" y="2348880"/>
            <a:ext cx="3600400" cy="461665"/>
          </a:xfrm>
          <a:prstGeom prst="rect">
            <a:avLst/>
          </a:prstGeom>
          <a:solidFill>
            <a:schemeClr val="tx1"/>
          </a:solidFill>
          <a:ln w="2857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400" b="1" dirty="0">
                <a:solidFill>
                  <a:schemeClr val="accent4">
                    <a:lumMod val="95000"/>
                    <a:lumOff val="5000"/>
                  </a:schemeClr>
                </a:solidFill>
              </a:rPr>
              <a:t>Answer 1</a:t>
            </a:r>
          </a:p>
        </p:txBody>
      </p:sp>
      <p:pic>
        <p:nvPicPr>
          <p:cNvPr id="41" name="crow2609.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cstate="print">
            <a:extLst>
              <a:ext uri="{28A0092B-C50C-407E-A947-70E740481C1C}">
                <a14:useLocalDpi xmlns:a14="http://schemas.microsoft.com/office/drawing/2010/main" val="0"/>
              </a:ext>
            </a:extLst>
          </a:blip>
          <a:srcRect/>
          <a:stretch>
            <a:fillRect/>
          </a:stretch>
        </p:blipFill>
        <p:spPr bwMode="auto">
          <a:xfrm>
            <a:off x="-762000" y="3200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4">
            <a:hlinkClick r:id="rId9" action="ppaction://hlinksldjump"/>
          </p:cNvPr>
          <p:cNvSpPr txBox="1">
            <a:spLocks noChangeArrowheads="1"/>
          </p:cNvSpPr>
          <p:nvPr/>
        </p:nvSpPr>
        <p:spPr bwMode="auto">
          <a:xfrm>
            <a:off x="899592" y="2348880"/>
            <a:ext cx="3600400" cy="400110"/>
          </a:xfrm>
          <a:prstGeom prst="rect">
            <a:avLst/>
          </a:prstGeom>
          <a:solidFill>
            <a:schemeClr val="bg1"/>
          </a:solidFill>
          <a:ln w="6350">
            <a:solidFill>
              <a:schemeClr val="bg1"/>
            </a:solidFill>
            <a:miter lim="800000"/>
            <a:headEnd type="none" w="sm" len="sm"/>
            <a:tailEnd type="none" w="sm" len="sm"/>
          </a:ln>
          <a:effectLst>
            <a:outerShdw dist="35921" dir="2700000" algn="ctr" rotWithShape="0">
              <a:schemeClr val="bg2"/>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t>Passed on the right</a:t>
            </a:r>
            <a:endParaRPr lang="en-US" sz="2000" dirty="0">
              <a:latin typeface="Times New Roman" pitchFamily="18" charset="0"/>
            </a:endParaRPr>
          </a:p>
        </p:txBody>
      </p:sp>
      <p:sp>
        <p:nvSpPr>
          <p:cNvPr id="43" name="Text Box 4">
            <a:hlinkClick r:id="rId10" action="ppaction://hlinksldjump"/>
          </p:cNvPr>
          <p:cNvSpPr txBox="1">
            <a:spLocks noChangeArrowheads="1"/>
          </p:cNvSpPr>
          <p:nvPr/>
        </p:nvSpPr>
        <p:spPr bwMode="auto">
          <a:xfrm>
            <a:off x="899592" y="2952750"/>
            <a:ext cx="3600400" cy="400110"/>
          </a:xfrm>
          <a:prstGeom prst="rect">
            <a:avLst/>
          </a:prstGeom>
          <a:solidFill>
            <a:schemeClr val="bg1"/>
          </a:solidFill>
          <a:ln w="6350">
            <a:solidFill>
              <a:schemeClr val="bg1"/>
            </a:solidFill>
            <a:miter lim="800000"/>
            <a:headEnd type="none" w="sm" len="sm"/>
            <a:tailEnd type="none" w="sm" len="sm"/>
          </a:ln>
          <a:effectLst>
            <a:outerShdw dist="35921" dir="2700000" algn="ctr" rotWithShape="0">
              <a:schemeClr val="bg2"/>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t>Unsafe lane change</a:t>
            </a:r>
            <a:endParaRPr lang="en-US" sz="2000" dirty="0">
              <a:latin typeface="Times New Roman" pitchFamily="18" charset="0"/>
            </a:endParaRPr>
          </a:p>
        </p:txBody>
      </p:sp>
      <p:sp>
        <p:nvSpPr>
          <p:cNvPr id="44" name="Text Box 4">
            <a:hlinkClick r:id="rId11" action="ppaction://hlinksldjump"/>
          </p:cNvPr>
          <p:cNvSpPr txBox="1">
            <a:spLocks noChangeArrowheads="1"/>
          </p:cNvSpPr>
          <p:nvPr/>
        </p:nvSpPr>
        <p:spPr bwMode="auto">
          <a:xfrm>
            <a:off x="899592" y="3562350"/>
            <a:ext cx="3600400" cy="400110"/>
          </a:xfrm>
          <a:prstGeom prst="rect">
            <a:avLst/>
          </a:prstGeom>
          <a:solidFill>
            <a:schemeClr val="bg1"/>
          </a:solidFill>
          <a:ln w="6350">
            <a:solidFill>
              <a:schemeClr val="bg1"/>
            </a:solidFill>
            <a:miter lim="800000"/>
            <a:headEnd type="none" w="sm" len="sm"/>
            <a:tailEnd type="none" w="sm" len="sm"/>
          </a:ln>
          <a:effectLst>
            <a:outerShdw dist="35921" dir="2700000" algn="ctr" rotWithShape="0">
              <a:schemeClr val="bg2"/>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t>Tires caught in snow ridge    </a:t>
            </a:r>
            <a:endParaRPr lang="en-US" sz="2000" dirty="0">
              <a:latin typeface="Times New Roman" pitchFamily="18" charset="0"/>
            </a:endParaRPr>
          </a:p>
        </p:txBody>
      </p:sp>
      <p:sp>
        <p:nvSpPr>
          <p:cNvPr id="45" name="Text Box 4">
            <a:hlinkClick r:id="rId12" action="ppaction://hlinksldjump"/>
          </p:cNvPr>
          <p:cNvSpPr txBox="1">
            <a:spLocks noChangeArrowheads="1"/>
          </p:cNvSpPr>
          <p:nvPr/>
        </p:nvSpPr>
        <p:spPr bwMode="auto">
          <a:xfrm>
            <a:off x="899592" y="4149080"/>
            <a:ext cx="3600400" cy="400110"/>
          </a:xfrm>
          <a:prstGeom prst="rect">
            <a:avLst/>
          </a:prstGeom>
          <a:solidFill>
            <a:schemeClr val="bg1"/>
          </a:solidFill>
          <a:ln w="6350">
            <a:solidFill>
              <a:schemeClr val="bg1"/>
            </a:solidFill>
            <a:miter lim="800000"/>
            <a:headEnd type="none" w="sm" len="sm"/>
            <a:tailEnd type="none" w="sm" len="sm"/>
          </a:ln>
          <a:effectLst>
            <a:outerShdw dist="35921" dir="2700000" algn="ctr" rotWithShape="0">
              <a:schemeClr val="bg2"/>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t>Took hands off the wheel</a:t>
            </a:r>
          </a:p>
        </p:txBody>
      </p:sp>
      <p:sp>
        <p:nvSpPr>
          <p:cNvPr id="46" name="Text Box 4">
            <a:hlinkClick r:id="rId13" action="ppaction://hlinksldjump"/>
          </p:cNvPr>
          <p:cNvSpPr txBox="1">
            <a:spLocks noChangeArrowheads="1"/>
          </p:cNvSpPr>
          <p:nvPr/>
        </p:nvSpPr>
        <p:spPr bwMode="auto">
          <a:xfrm>
            <a:off x="4800600" y="2348880"/>
            <a:ext cx="3587824" cy="400110"/>
          </a:xfrm>
          <a:prstGeom prst="rect">
            <a:avLst/>
          </a:prstGeom>
          <a:solidFill>
            <a:schemeClr val="bg1"/>
          </a:solidFill>
          <a:ln w="6350">
            <a:solidFill>
              <a:schemeClr val="bg1"/>
            </a:solidFill>
            <a:miter lim="800000"/>
            <a:headEnd type="none" w="sm" len="sm"/>
            <a:tailEnd type="none" w="sm" len="sm"/>
          </a:ln>
          <a:effectLst>
            <a:outerShdw dist="35921" dir="2700000" algn="ctr" rotWithShape="0">
              <a:schemeClr val="bg2"/>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t>Lost control in front of plow</a:t>
            </a:r>
            <a:endParaRPr lang="en-US" sz="2000" dirty="0">
              <a:latin typeface="Times New Roman" pitchFamily="18" charset="0"/>
            </a:endParaRPr>
          </a:p>
        </p:txBody>
      </p:sp>
      <p:sp>
        <p:nvSpPr>
          <p:cNvPr id="47" name="Text Box 4">
            <a:hlinkClick r:id="rId14" action="ppaction://hlinksldjump"/>
          </p:cNvPr>
          <p:cNvSpPr txBox="1">
            <a:spLocks noChangeArrowheads="1"/>
          </p:cNvSpPr>
          <p:nvPr/>
        </p:nvSpPr>
        <p:spPr bwMode="auto">
          <a:xfrm>
            <a:off x="4788024" y="2967038"/>
            <a:ext cx="3600400" cy="400110"/>
          </a:xfrm>
          <a:prstGeom prst="rect">
            <a:avLst/>
          </a:prstGeom>
          <a:solidFill>
            <a:schemeClr val="bg1"/>
          </a:solidFill>
          <a:ln w="6350">
            <a:solidFill>
              <a:schemeClr val="bg1"/>
            </a:solidFill>
            <a:miter lim="800000"/>
            <a:headEnd type="none" w="sm" len="sm"/>
            <a:tailEnd type="none" w="sm" len="sm"/>
          </a:ln>
          <a:effectLst>
            <a:outerShdw dist="35921" dir="2700000" algn="ctr" rotWithShape="0">
              <a:schemeClr val="bg2"/>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t>Drinking/eating distraction</a:t>
            </a:r>
            <a:endParaRPr lang="en-US" sz="2000" dirty="0">
              <a:latin typeface="Times New Roman" pitchFamily="18" charset="0"/>
            </a:endParaRPr>
          </a:p>
        </p:txBody>
      </p:sp>
      <p:sp>
        <p:nvSpPr>
          <p:cNvPr id="56" name="Text Box 4">
            <a:hlinkClick r:id="rId15" action="ppaction://hlinksldjump"/>
          </p:cNvPr>
          <p:cNvSpPr txBox="1">
            <a:spLocks noChangeArrowheads="1"/>
          </p:cNvSpPr>
          <p:nvPr/>
        </p:nvSpPr>
        <p:spPr bwMode="auto">
          <a:xfrm>
            <a:off x="4776650" y="3551635"/>
            <a:ext cx="3611774" cy="400110"/>
          </a:xfrm>
          <a:prstGeom prst="rect">
            <a:avLst/>
          </a:prstGeom>
          <a:solidFill>
            <a:schemeClr val="bg1"/>
          </a:solidFill>
          <a:ln w="6350">
            <a:solidFill>
              <a:schemeClr val="bg1"/>
            </a:solidFill>
            <a:miter lim="800000"/>
            <a:headEnd type="none" w="sm" len="sm"/>
            <a:tailEnd type="none" w="sm" len="sm"/>
          </a:ln>
          <a:effectLst>
            <a:outerShdw dist="35921" dir="2700000" algn="ctr" rotWithShape="0">
              <a:schemeClr val="bg2"/>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t>Tailgated                                         </a:t>
            </a:r>
            <a:endParaRPr lang="en-US" sz="1400" dirty="0">
              <a:latin typeface="Times New Roman" pitchFamily="18" charset="0"/>
            </a:endParaRPr>
          </a:p>
        </p:txBody>
      </p:sp>
      <p:sp>
        <p:nvSpPr>
          <p:cNvPr id="59" name="WordArt 8"/>
          <p:cNvSpPr>
            <a:spLocks noChangeArrowheads="1" noChangeShapeType="1" noTextEdit="1"/>
          </p:cNvSpPr>
          <p:nvPr/>
        </p:nvSpPr>
        <p:spPr bwMode="auto">
          <a:xfrm>
            <a:off x="3200400" y="5029200"/>
            <a:ext cx="762000" cy="762000"/>
          </a:xfrm>
          <a:prstGeom prst="rect">
            <a:avLst/>
          </a:prstGeom>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fromWordArt="1">
            <a:prstTxWarp prst="textPlain">
              <a:avLst>
                <a:gd name="adj" fmla="val 50000"/>
              </a:avLst>
            </a:prstTxWarp>
          </a:bodyPr>
          <a:lstStyle/>
          <a:p>
            <a:pPr algn="ctr"/>
            <a:endParaRPr lang="en-US" sz="3600" kern="10" spc="720" dirty="0">
              <a:solidFill>
                <a:srgbClr val="FF0000"/>
              </a:solidFill>
              <a:effectLst>
                <a:outerShdw dist="45791" dir="3378596" algn="ctr" rotWithShape="0">
                  <a:srgbClr val="4D4D4D"/>
                </a:outerShdw>
              </a:effectLst>
              <a:latin typeface="Arial Black"/>
            </a:endParaRPr>
          </a:p>
        </p:txBody>
      </p:sp>
      <p:sp>
        <p:nvSpPr>
          <p:cNvPr id="60" name="WordArt 8"/>
          <p:cNvSpPr>
            <a:spLocks noChangeArrowheads="1" noChangeShapeType="1" noTextEdit="1"/>
          </p:cNvSpPr>
          <p:nvPr/>
        </p:nvSpPr>
        <p:spPr bwMode="auto">
          <a:xfrm>
            <a:off x="4191000" y="5029200"/>
            <a:ext cx="762000" cy="762000"/>
          </a:xfrm>
          <a:prstGeom prst="rect">
            <a:avLst/>
          </a:prstGeom>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fromWordArt="1">
            <a:prstTxWarp prst="textPlain">
              <a:avLst>
                <a:gd name="adj" fmla="val 50000"/>
              </a:avLst>
            </a:prstTxWarp>
          </a:bodyPr>
          <a:lstStyle/>
          <a:p>
            <a:pPr algn="ctr"/>
            <a:endParaRPr lang="en-US" sz="3600" kern="10" spc="720" dirty="0">
              <a:solidFill>
                <a:srgbClr val="FF0000"/>
              </a:solidFill>
              <a:effectLst>
                <a:outerShdw dist="45791" dir="3378596" algn="ctr" rotWithShape="0">
                  <a:srgbClr val="4D4D4D"/>
                </a:outerShdw>
              </a:effectLst>
              <a:latin typeface="Arial Black"/>
            </a:endParaRPr>
          </a:p>
        </p:txBody>
      </p:sp>
      <p:sp>
        <p:nvSpPr>
          <p:cNvPr id="61" name="WordArt 8"/>
          <p:cNvSpPr>
            <a:spLocks noChangeArrowheads="1" noChangeShapeType="1" noTextEdit="1"/>
          </p:cNvSpPr>
          <p:nvPr/>
        </p:nvSpPr>
        <p:spPr bwMode="auto">
          <a:xfrm>
            <a:off x="5181600" y="5029200"/>
            <a:ext cx="762000" cy="762000"/>
          </a:xfrm>
          <a:prstGeom prst="rect">
            <a:avLst/>
          </a:prstGeom>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fromWordArt="1">
            <a:prstTxWarp prst="textPlain">
              <a:avLst>
                <a:gd name="adj" fmla="val 50000"/>
              </a:avLst>
            </a:prstTxWarp>
          </a:bodyPr>
          <a:lstStyle/>
          <a:p>
            <a:pPr algn="ctr"/>
            <a:endParaRPr lang="en-US" sz="3600" kern="10" spc="720" dirty="0">
              <a:solidFill>
                <a:srgbClr val="FF0000"/>
              </a:solidFill>
              <a:effectLst>
                <a:outerShdw dist="45791" dir="3378596" algn="ctr" rotWithShape="0">
                  <a:srgbClr val="4D4D4D"/>
                </a:outerShdw>
              </a:effectLst>
              <a:latin typeface="Arial Black"/>
            </a:endParaRPr>
          </a:p>
        </p:txBody>
      </p:sp>
      <p:sp>
        <p:nvSpPr>
          <p:cNvPr id="71" name="Rectangle 70">
            <a:hlinkClick r:id="rId10" action="ppaction://hlinksldjump"/>
          </p:cNvPr>
          <p:cNvSpPr/>
          <p:nvPr/>
        </p:nvSpPr>
        <p:spPr bwMode="auto">
          <a:xfrm>
            <a:off x="4139952" y="2924944"/>
            <a:ext cx="360040" cy="504056"/>
          </a:xfrm>
          <a:prstGeom prst="rect">
            <a:avLst/>
          </a:prstGeom>
          <a:solidFill>
            <a:schemeClr val="accent1">
              <a:alpha val="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Arial" charset="0"/>
            </a:endParaRPr>
          </a:p>
        </p:txBody>
      </p:sp>
      <p:sp>
        <p:nvSpPr>
          <p:cNvPr id="26" name="TextBox 25"/>
          <p:cNvSpPr txBox="1">
            <a:spLocks noChangeArrowheads="1"/>
          </p:cNvSpPr>
          <p:nvPr/>
        </p:nvSpPr>
        <p:spPr bwMode="auto">
          <a:xfrm>
            <a:off x="4788024" y="4182021"/>
            <a:ext cx="3600400" cy="461962"/>
          </a:xfrm>
          <a:prstGeom prst="rect">
            <a:avLst/>
          </a:prstGeom>
          <a:solidFill>
            <a:schemeClr val="tx1"/>
          </a:solidFill>
          <a:ln w="2857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400" b="1" dirty="0">
                <a:solidFill>
                  <a:schemeClr val="accent4">
                    <a:lumMod val="95000"/>
                    <a:lumOff val="5000"/>
                  </a:schemeClr>
                </a:solidFill>
              </a:rPr>
              <a:t>Answer 8</a:t>
            </a:r>
          </a:p>
        </p:txBody>
      </p:sp>
      <p:sp>
        <p:nvSpPr>
          <p:cNvPr id="27" name="Text Box 4">
            <a:hlinkClick r:id="rId16" action="ppaction://hlinksldjump"/>
          </p:cNvPr>
          <p:cNvSpPr txBox="1">
            <a:spLocks noChangeArrowheads="1"/>
          </p:cNvSpPr>
          <p:nvPr/>
        </p:nvSpPr>
        <p:spPr bwMode="auto">
          <a:xfrm>
            <a:off x="4788024" y="4166474"/>
            <a:ext cx="3600400" cy="400110"/>
          </a:xfrm>
          <a:prstGeom prst="rect">
            <a:avLst/>
          </a:prstGeom>
          <a:solidFill>
            <a:schemeClr val="bg1"/>
          </a:solidFill>
          <a:ln w="6350">
            <a:solidFill>
              <a:schemeClr val="bg1"/>
            </a:solidFill>
            <a:miter lim="800000"/>
            <a:headEnd type="none" w="sm" len="sm"/>
            <a:tailEnd type="none" w="sm" len="sm"/>
          </a:ln>
          <a:effectLst>
            <a:outerShdw dist="35921" dir="2700000" algn="ctr" rotWithShape="0">
              <a:schemeClr val="bg2"/>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t>Adjusting the mirror</a:t>
            </a:r>
          </a:p>
        </p:txBody>
      </p:sp>
      <p:sp>
        <p:nvSpPr>
          <p:cNvPr id="25" name="Rectangle 24">
            <a:hlinkClick r:id="rId17" action="ppaction://hlinksldjump"/>
          </p:cNvPr>
          <p:cNvSpPr/>
          <p:nvPr/>
        </p:nvSpPr>
        <p:spPr bwMode="auto">
          <a:xfrm>
            <a:off x="8172400" y="5991052"/>
            <a:ext cx="792088" cy="65150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Rectangle 2"/>
          <p:cNvSpPr/>
          <p:nvPr/>
        </p:nvSpPr>
        <p:spPr bwMode="auto">
          <a:xfrm>
            <a:off x="0" y="6465986"/>
            <a:ext cx="2303778" cy="353138"/>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 name="TextBox 32"/>
          <p:cNvSpPr txBox="1"/>
          <p:nvPr/>
        </p:nvSpPr>
        <p:spPr>
          <a:xfrm>
            <a:off x="165629" y="6581001"/>
            <a:ext cx="2138149" cy="276999"/>
          </a:xfrm>
          <a:prstGeom prst="rect">
            <a:avLst/>
          </a:prstGeom>
          <a:noFill/>
        </p:spPr>
        <p:txBody>
          <a:bodyPr wrap="none" rtlCol="0">
            <a:spAutoFit/>
          </a:bodyPr>
          <a:lstStyle/>
          <a:p>
            <a:r>
              <a:rPr lang="en-US" sz="1200" dirty="0">
                <a:solidFill>
                  <a:schemeClr val="bg2"/>
                </a:solidFill>
              </a:rPr>
              <a:t>© 2016 Teens Learn to Drive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5" name="buzzthruloud.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nodePh="1">
                                  <p:stCondLst>
                                    <p:cond delay="0"/>
                                  </p:stCondLst>
                                  <p:endCondLst>
                                    <p:cond evt="begin" delay="0">
                                      <p:tn val="11"/>
                                    </p:cond>
                                  </p:endCondLst>
                                  <p:childTnLst>
                                    <p:set>
                                      <p:cBhvr>
                                        <p:cTn id="12" dur="1" fill="hold">
                                          <p:stCondLst>
                                            <p:cond delay="0"/>
                                          </p:stCondLst>
                                        </p:cTn>
                                        <p:tgtEl>
                                          <p:spTgt spid="60"/>
                                        </p:tgtEl>
                                        <p:attrNameLst>
                                          <p:attrName>style.visibility</p:attrName>
                                        </p:attrNameLst>
                                      </p:cBhvr>
                                      <p:to>
                                        <p:strVal val="visible"/>
                                      </p:to>
                                    </p:set>
                                    <p:anim calcmode="lin" valueType="num">
                                      <p:cBhvr>
                                        <p:cTn id="13" dur="500" fill="hold"/>
                                        <p:tgtEl>
                                          <p:spTgt spid="60"/>
                                        </p:tgtEl>
                                        <p:attrNameLst>
                                          <p:attrName>ppt_w</p:attrName>
                                        </p:attrNameLst>
                                      </p:cBhvr>
                                      <p:tavLst>
                                        <p:tav tm="0">
                                          <p:val>
                                            <p:fltVal val="0"/>
                                          </p:val>
                                        </p:tav>
                                        <p:tav tm="100000">
                                          <p:val>
                                            <p:strVal val="#ppt_w"/>
                                          </p:val>
                                        </p:tav>
                                      </p:tavLst>
                                    </p:anim>
                                    <p:anim calcmode="lin" valueType="num">
                                      <p:cBhvr>
                                        <p:cTn id="14" dur="500" fill="hold"/>
                                        <p:tgtEl>
                                          <p:spTgt spid="6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5" name="buzzthruloud.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nodePh="1">
                                  <p:stCondLst>
                                    <p:cond delay="0"/>
                                  </p:stCondLst>
                                  <p:endCondLst>
                                    <p:cond evt="begin" delay="0">
                                      <p:tn val="17"/>
                                    </p:cond>
                                  </p:endCondLst>
                                  <p:childTnLst>
                                    <p:set>
                                      <p:cBhvr>
                                        <p:cTn id="18" dur="1" fill="hold">
                                          <p:stCondLst>
                                            <p:cond delay="0"/>
                                          </p:stCondLst>
                                        </p:cTn>
                                        <p:tgtEl>
                                          <p:spTgt spid="61"/>
                                        </p:tgtEl>
                                        <p:attrNameLst>
                                          <p:attrName>style.visibility</p:attrName>
                                        </p:attrNameLst>
                                      </p:cBhvr>
                                      <p:to>
                                        <p:strVal val="visible"/>
                                      </p:to>
                                    </p:set>
                                    <p:anim calcmode="lin" valueType="num">
                                      <p:cBhvr>
                                        <p:cTn id="19" dur="500" fill="hold"/>
                                        <p:tgtEl>
                                          <p:spTgt spid="61"/>
                                        </p:tgtEl>
                                        <p:attrNameLst>
                                          <p:attrName>ppt_w</p:attrName>
                                        </p:attrNameLst>
                                      </p:cBhvr>
                                      <p:tavLst>
                                        <p:tav tm="0">
                                          <p:val>
                                            <p:fltVal val="0"/>
                                          </p:val>
                                        </p:tav>
                                        <p:tav tm="100000">
                                          <p:val>
                                            <p:strVal val="#ppt_w"/>
                                          </p:val>
                                        </p:tav>
                                      </p:tavLst>
                                    </p:anim>
                                    <p:anim calcmode="lin" valueType="num">
                                      <p:cBhvr>
                                        <p:cTn id="20" dur="500" fill="hold"/>
                                        <p:tgtEl>
                                          <p:spTgt spid="6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5" name="buzzthruloud.wav"/>
                                        </p:tgtEl>
                                      </p:cMediaNode>
                                    </p:audio>
                                  </p:subTnLst>
                                </p:cTn>
                              </p:par>
                            </p:childTnLst>
                          </p:cTn>
                        </p:par>
                        <p:par>
                          <p:cTn id="21" fill="hold">
                            <p:stCondLst>
                              <p:cond delay="500"/>
                            </p:stCondLst>
                            <p:childTnLst>
                              <p:par>
                                <p:cTn id="22" presetID="1" presetClass="mediacall" presetSubtype="0" fill="hold" nodeType="afterEffect">
                                  <p:stCondLst>
                                    <p:cond delay="0"/>
                                  </p:stCondLst>
                                  <p:childTnLst>
                                    <p:cmd type="call" cmd="playFrom(0.0)">
                                      <p:cBhvr>
                                        <p:cTn id="23" dur="1232"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41"/>
                </p:tgtEl>
              </p:cMediaNode>
            </p:audio>
            <p:seq concurrent="1" nextAc="seek">
              <p:cTn id="25" restart="whenNotActive" fill="hold" evtFilter="cancelBubble" nodeType="interactiveSeq">
                <p:stCondLst>
                  <p:cond evt="onClick" delay="0">
                    <p:tgtEl>
                      <p:spTgt spid="48"/>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6" name="SN00603A.wav"/>
                                        </p:tgtEl>
                                      </p:cMediaNode>
                                    </p:audio>
                                  </p:subTnLst>
                                </p:cTn>
                              </p:par>
                            </p:childTnLst>
                          </p:cTn>
                        </p:par>
                      </p:childTnLst>
                    </p:cTn>
                  </p:par>
                </p:childTnLst>
              </p:cTn>
              <p:nextCondLst>
                <p:cond evt="onClick" delay="0">
                  <p:tgtEl>
                    <p:spTgt spid="48"/>
                  </p:tgtEl>
                </p:cond>
              </p:nextCondLst>
            </p:seq>
            <p:seq concurrent="1" nextAc="seek">
              <p:cTn id="30" restart="whenNotActive" fill="hold" evtFilter="cancelBubble" nodeType="interactiveSeq">
                <p:stCondLst>
                  <p:cond evt="onClick" delay="0">
                    <p:tgtEl>
                      <p:spTgt spid="49"/>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6" name="SN00603A.wav"/>
                                        </p:tgtEl>
                                      </p:cMediaNode>
                                    </p:audio>
                                  </p:subTnLst>
                                </p:cTn>
                              </p:par>
                            </p:childTnLst>
                          </p:cTn>
                        </p:par>
                      </p:childTnLst>
                    </p:cTn>
                  </p:par>
                </p:childTnLst>
              </p:cTn>
              <p:nextCondLst>
                <p:cond evt="onClick" delay="0">
                  <p:tgtEl>
                    <p:spTgt spid="49"/>
                  </p:tgtEl>
                </p:cond>
              </p:nextCondLst>
            </p:seq>
            <p:seq concurrent="1" nextAc="seek">
              <p:cTn id="35" restart="whenNotActive" fill="hold" evtFilter="cancelBubble" nodeType="interactiveSeq">
                <p:stCondLst>
                  <p:cond evt="onClick" delay="0">
                    <p:tgtEl>
                      <p:spTgt spid="50"/>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6" name="SN00603A.wav"/>
                                        </p:tgtEl>
                                      </p:cMediaNode>
                                    </p:audio>
                                  </p:subTnLst>
                                </p:cTn>
                              </p:par>
                            </p:childTnLst>
                          </p:cTn>
                        </p:par>
                      </p:childTnLst>
                    </p:cTn>
                  </p:par>
                </p:childTnLst>
              </p:cTn>
              <p:nextCondLst>
                <p:cond evt="onClick" delay="0">
                  <p:tgtEl>
                    <p:spTgt spid="50"/>
                  </p:tgtEl>
                </p:cond>
              </p:nextCondLst>
            </p:seq>
            <p:seq concurrent="1" nextAc="seek">
              <p:cTn id="40" restart="whenNotActive" fill="hold" evtFilter="cancelBubble" nodeType="interactiveSeq">
                <p:stCondLst>
                  <p:cond evt="onClick" delay="0">
                    <p:tgtEl>
                      <p:spTgt spid="51"/>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6" name="SN00603A.wav"/>
                                        </p:tgtEl>
                                      </p:cMediaNode>
                                    </p:audio>
                                  </p:subTnLst>
                                </p:cTn>
                              </p:par>
                            </p:childTnLst>
                          </p:cTn>
                        </p:par>
                      </p:childTnLst>
                    </p:cTn>
                  </p:par>
                </p:childTnLst>
              </p:cTn>
              <p:nextCondLst>
                <p:cond evt="onClick" delay="0">
                  <p:tgtEl>
                    <p:spTgt spid="51"/>
                  </p:tgtEl>
                </p:cond>
              </p:nextCondLst>
            </p:seq>
            <p:seq concurrent="1" nextAc="seek">
              <p:cTn id="45" restart="whenNotActive" fill="hold" evtFilter="cancelBubble" nodeType="interactiveSeq">
                <p:stCondLst>
                  <p:cond evt="onClick" delay="0">
                    <p:tgtEl>
                      <p:spTgt spid="55"/>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6" name="SN00603A.wav"/>
                                        </p:tgtEl>
                                      </p:cMediaNode>
                                    </p:audio>
                                  </p:subTnLst>
                                </p:cTn>
                              </p:par>
                            </p:childTnLst>
                          </p:cTn>
                        </p:par>
                      </p:childTnLst>
                    </p:cTn>
                  </p:par>
                </p:childTnLst>
              </p:cTn>
              <p:nextCondLst>
                <p:cond evt="onClick" delay="0">
                  <p:tgtEl>
                    <p:spTgt spid="55"/>
                  </p:tgtEl>
                </p:cond>
              </p:nextCondLst>
            </p:seq>
            <p:seq concurrent="1" nextAc="seek">
              <p:cTn id="50" restart="whenNotActive" fill="hold" evtFilter="cancelBubble" nodeType="interactiveSeq">
                <p:stCondLst>
                  <p:cond evt="onClick" delay="0">
                    <p:tgtEl>
                      <p:spTgt spid="54"/>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6" name="SN00603A.wav"/>
                                        </p:tgtEl>
                                      </p:cMediaNode>
                                    </p:audio>
                                  </p:subTnLst>
                                </p:cTn>
                              </p:par>
                            </p:childTnLst>
                          </p:cTn>
                        </p:par>
                      </p:childTnLst>
                    </p:cTn>
                  </p:par>
                </p:childTnLst>
              </p:cTn>
              <p:nextCondLst>
                <p:cond evt="onClick" delay="0">
                  <p:tgtEl>
                    <p:spTgt spid="54"/>
                  </p:tgtEl>
                </p:cond>
              </p:nextCondLst>
            </p:seq>
            <p:seq concurrent="1" nextAc="seek">
              <p:cTn id="55" restart="whenNotActive" fill="hold" evtFilter="cancelBubble" nodeType="interactiveSeq">
                <p:stCondLst>
                  <p:cond evt="onClick" delay="0">
                    <p:tgtEl>
                      <p:spTgt spid="53"/>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6"/>
                                        </p:tgtEl>
                                        <p:attrNameLst>
                                          <p:attrName>style.visibility</p:attrName>
                                        </p:attrNameLst>
                                      </p:cBhvr>
                                      <p:to>
                                        <p:strVal val="visible"/>
                                      </p:to>
                                    </p:set>
                                  </p:childTnLst>
                                  <p:subTnLst>
                                    <p:audio>
                                      <p:cMediaNode vol="81000">
                                        <p:cTn display="0" masterRel="sameClick">
                                          <p:stCondLst>
                                            <p:cond evt="begin" delay="0">
                                              <p:tn val="58"/>
                                            </p:cond>
                                          </p:stCondLst>
                                          <p:endCondLst>
                                            <p:cond evt="onStopAudio" delay="0">
                                              <p:tgtEl>
                                                <p:sldTgt/>
                                              </p:tgtEl>
                                            </p:cond>
                                          </p:endCondLst>
                                        </p:cTn>
                                        <p:tgtEl>
                                          <p:sndTgt r:embed="rId6" name="SN00603A.wav"/>
                                        </p:tgtEl>
                                      </p:cMediaNode>
                                    </p:audio>
                                  </p:subTnLst>
                                </p:cTn>
                              </p:par>
                            </p:childTnLst>
                          </p:cTn>
                        </p:par>
                      </p:childTnLst>
                    </p:cTn>
                  </p:par>
                </p:childTnLst>
              </p:cTn>
              <p:nextCondLst>
                <p:cond evt="onClick" delay="0">
                  <p:tgtEl>
                    <p:spTgt spid="53"/>
                  </p:tgtEl>
                </p:cond>
              </p:nextCondLst>
            </p:seq>
            <p:seq concurrent="1" nextAc="seek">
              <p:cTn id="60" restart="whenNotActive" fill="hold" evtFilter="cancelBubble" nodeType="interactiveSeq">
                <p:stCondLst>
                  <p:cond evt="onClick" delay="0">
                    <p:tgtEl>
                      <p:spTgt spid="26"/>
                    </p:tgtEl>
                  </p:cond>
                </p:stCondLst>
                <p:endSync evt="end" delay="0">
                  <p:rtn val="all"/>
                </p:endSync>
                <p:childTnLst>
                  <p:par>
                    <p:cTn id="61" fill="hold">
                      <p:stCondLst>
                        <p:cond delay="0"/>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6" name="SN00603A.wav"/>
                                        </p:tgtEl>
                                      </p:cMediaNode>
                                    </p:audio>
                                  </p:subTnLst>
                                </p:cTn>
                              </p:par>
                            </p:childTnLst>
                          </p:cTn>
                        </p:par>
                      </p:childTnLst>
                    </p:cTn>
                  </p:par>
                </p:childTnLst>
              </p:cTn>
              <p:nextCondLst>
                <p:cond evt="onClick" delay="0">
                  <p:tgtEl>
                    <p:spTgt spid="26"/>
                  </p:tgtEl>
                </p:cond>
              </p:nextCondLst>
            </p:seq>
          </p:childTnLst>
        </p:cTn>
      </p:par>
    </p:tnLst>
    <p:bldLst>
      <p:bldP spid="42" grpId="0" animBg="1"/>
      <p:bldP spid="43" grpId="0" animBg="1"/>
      <p:bldP spid="44" grpId="0" animBg="1"/>
      <p:bldP spid="45" grpId="0" animBg="1"/>
      <p:bldP spid="46" grpId="0" animBg="1"/>
      <p:bldP spid="47" grpId="0" animBg="1"/>
      <p:bldP spid="56" grpId="0" animBg="1"/>
      <p:bldP spid="59" grpId="0" animBg="1"/>
      <p:bldP spid="60" grpId="0" animBg="1"/>
      <p:bldP spid="61"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2988" r="12988"/>
          <a:stretch/>
        </p:blipFill>
        <p:spPr>
          <a:xfrm>
            <a:off x="1187624" y="858505"/>
            <a:ext cx="6768752" cy="5140990"/>
          </a:xfrm>
          <a:prstGeom prst="rect">
            <a:avLst/>
          </a:prstGeom>
        </p:spPr>
      </p:pic>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957" y="1600200"/>
            <a:ext cx="8050085" cy="4525963"/>
          </a:xfr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2988" r="12988"/>
          <a:stretch/>
        </p:blipFill>
        <p:spPr>
          <a:xfrm>
            <a:off x="0" y="0"/>
            <a:ext cx="9144000" cy="6858000"/>
          </a:xfrm>
          <a:prstGeom prst="rect">
            <a:avLst/>
          </a:prstGeom>
        </p:spPr>
      </p:pic>
      <p:sp>
        <p:nvSpPr>
          <p:cNvPr id="6" name="Rounded Rectangle 5"/>
          <p:cNvSpPr/>
          <p:nvPr/>
        </p:nvSpPr>
        <p:spPr bwMode="auto">
          <a:xfrm>
            <a:off x="3707904" y="548681"/>
            <a:ext cx="4969296" cy="4392488"/>
          </a:xfrm>
          <a:prstGeom prst="round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CA" sz="2000" b="1" dirty="0"/>
              <a:t>Passing on the right</a:t>
            </a:r>
          </a:p>
          <a:p>
            <a:endParaRPr lang="en-CA" sz="2000" b="1" dirty="0"/>
          </a:p>
          <a:p>
            <a:r>
              <a:rPr lang="en-CA" dirty="0"/>
              <a:t>NEVER pass a snow plow on the RIGHT!</a:t>
            </a:r>
          </a:p>
          <a:p>
            <a:endParaRPr lang="en-CA" dirty="0"/>
          </a:p>
          <a:p>
            <a:r>
              <a:rPr lang="en-CA" dirty="0"/>
              <a:t>The snow plow blade is wider than the lane and you could accidentally hit it.  </a:t>
            </a:r>
          </a:p>
          <a:p>
            <a:r>
              <a:rPr lang="en-CA" dirty="0"/>
              <a:t>Plus you’d be invisible to the driver because you’re in his blind spot and hidden by the churning snow.  </a:t>
            </a:r>
          </a:p>
          <a:p>
            <a:endParaRPr lang="en-CA" dirty="0"/>
          </a:p>
          <a:p>
            <a:r>
              <a:rPr lang="en-CA" dirty="0"/>
              <a:t>Instead of trying to pass, take a deep breath and calm yourself. Remember that the road behind the plow is cleared and safer. </a:t>
            </a:r>
            <a:endParaRPr kumimoji="0" lang="en-US" i="0" u="none" strike="noStrike" cap="none" normalizeH="0" baseline="0" dirty="0">
              <a:ln>
                <a:noFill/>
              </a:ln>
              <a:solidFill>
                <a:schemeClr val="tx1"/>
              </a:solidFill>
              <a:effectLst/>
              <a:latin typeface="Arial" charset="0"/>
            </a:endParaRPr>
          </a:p>
        </p:txBody>
      </p:sp>
      <p:sp>
        <p:nvSpPr>
          <p:cNvPr id="8" name="Rounded Rectangle 7">
            <a:hlinkClick r:id="rId5" action="ppaction://hlinksldjump"/>
          </p:cNvPr>
          <p:cNvSpPr/>
          <p:nvPr/>
        </p:nvSpPr>
        <p:spPr bwMode="auto">
          <a:xfrm>
            <a:off x="6948264" y="4653136"/>
            <a:ext cx="882351" cy="459433"/>
          </a:xfrm>
          <a:prstGeom prst="roundRect">
            <a:avLst/>
          </a:prstGeom>
          <a:solidFill>
            <a:schemeClr val="accent3">
              <a:lumMod val="95000"/>
            </a:schemeClr>
          </a:solidFill>
          <a:ln>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accent5">
                    <a:lumMod val="10000"/>
                  </a:schemeClr>
                </a:solidFill>
                <a:effectLst/>
                <a:latin typeface="Arial" charset="0"/>
              </a:rPr>
              <a:t>Back</a:t>
            </a:r>
            <a:endParaRPr kumimoji="0" lang="en-US" sz="1800" b="1" i="0" u="none" strike="noStrike" cap="none" normalizeH="0" baseline="0" dirty="0">
              <a:ln>
                <a:noFill/>
              </a:ln>
              <a:solidFill>
                <a:schemeClr val="accent5">
                  <a:lumMod val="10000"/>
                </a:schemeClr>
              </a:solidFill>
              <a:effectLst/>
              <a:latin typeface="Arial" charset="0"/>
            </a:endParaRPr>
          </a:p>
        </p:txBody>
      </p:sp>
      <p:pic>
        <p:nvPicPr>
          <p:cNvPr id="14" name="Picture 13"/>
          <p:cNvPicPr>
            <a:picLocks noChangeAspect="1"/>
          </p:cNvPicPr>
          <p:nvPr/>
        </p:nvPicPr>
        <p:blipFill rotWithShape="1">
          <a:blip r:embed="rId6"/>
          <a:srcRect l="13473" t="88390" r="75458" b="5704"/>
          <a:stretch/>
        </p:blipFill>
        <p:spPr>
          <a:xfrm>
            <a:off x="0" y="6454332"/>
            <a:ext cx="2303778" cy="395243"/>
          </a:xfrm>
          <a:prstGeom prst="rect">
            <a:avLst/>
          </a:prstGeom>
        </p:spPr>
      </p:pic>
      <p:sp>
        <p:nvSpPr>
          <p:cNvPr id="11" name="TextBox 10"/>
          <p:cNvSpPr txBox="1"/>
          <p:nvPr/>
        </p:nvSpPr>
        <p:spPr>
          <a:xfrm>
            <a:off x="165629" y="6581001"/>
            <a:ext cx="2138149" cy="276999"/>
          </a:xfrm>
          <a:prstGeom prst="rect">
            <a:avLst/>
          </a:prstGeom>
          <a:noFill/>
        </p:spPr>
        <p:txBody>
          <a:bodyPr wrap="none" rtlCol="0">
            <a:spAutoFit/>
          </a:bodyPr>
          <a:lstStyle/>
          <a:p>
            <a:r>
              <a:rPr lang="en-US" sz="1200" dirty="0"/>
              <a:t>© 2016 Teens Learn to Drive</a:t>
            </a:r>
          </a:p>
        </p:txBody>
      </p:sp>
    </p:spTree>
    <p:extLst>
      <p:ext uri="{BB962C8B-B14F-4D97-AF65-F5344CB8AC3E}">
        <p14:creationId xmlns:p14="http://schemas.microsoft.com/office/powerpoint/2010/main" val="193520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988" r="12988"/>
          <a:stretch/>
        </p:blipFill>
        <p:spPr>
          <a:xfrm>
            <a:off x="0" y="0"/>
            <a:ext cx="9144000" cy="6858000"/>
          </a:xfrm>
          <a:prstGeom prst="rect">
            <a:avLst/>
          </a:prstGeom>
        </p:spPr>
      </p:pic>
      <p:sp>
        <p:nvSpPr>
          <p:cNvPr id="5" name="Rounded Rectangle 4"/>
          <p:cNvSpPr/>
          <p:nvPr/>
        </p:nvSpPr>
        <p:spPr bwMode="auto">
          <a:xfrm>
            <a:off x="251520" y="133585"/>
            <a:ext cx="5373475" cy="5239632"/>
          </a:xfrm>
          <a:prstGeom prst="round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2000" b="1" dirty="0"/>
              <a:t>Passing on the left</a:t>
            </a:r>
          </a:p>
          <a:p>
            <a:endParaRPr lang="en-US" sz="2000" dirty="0"/>
          </a:p>
          <a:p>
            <a:r>
              <a:rPr lang="en-CA" dirty="0"/>
              <a:t>In this situation the driver had to pull into a lane of oncoming traffic to pass.  </a:t>
            </a:r>
          </a:p>
          <a:p>
            <a:endParaRPr lang="en-CA" dirty="0"/>
          </a:p>
          <a:p>
            <a:r>
              <a:rPr lang="en-CA" dirty="0"/>
              <a:t>Before you do that you must make sure you have a clear view and ample time to pass safely.  Also make sure there are no pedestrians, vehicles, or other obstacles in your planned path of travel</a:t>
            </a:r>
          </a:p>
          <a:p>
            <a:endParaRPr lang="en-CA" dirty="0"/>
          </a:p>
          <a:p>
            <a:r>
              <a:rPr lang="en-CA" dirty="0"/>
              <a:t>NEVER pass on a curve.</a:t>
            </a:r>
          </a:p>
          <a:p>
            <a:r>
              <a:rPr lang="en-CA" dirty="0"/>
              <a:t>NEVER pass when you are going uphill.</a:t>
            </a:r>
          </a:p>
          <a:p>
            <a:r>
              <a:rPr lang="en-CA" dirty="0"/>
              <a:t>NEVER pass going downhill.</a:t>
            </a:r>
          </a:p>
          <a:p>
            <a:r>
              <a:rPr lang="en-CA" dirty="0"/>
              <a:t>NEVER pass in an intersection.</a:t>
            </a:r>
          </a:p>
          <a:p>
            <a:r>
              <a:rPr lang="en-CA" dirty="0"/>
              <a:t>NEVER cross a solid line marker on the road.</a:t>
            </a:r>
            <a:endParaRPr kumimoji="0" lang="en-US" i="0" u="none" strike="noStrike" cap="none" normalizeH="0" baseline="0" dirty="0">
              <a:ln>
                <a:noFill/>
              </a:ln>
              <a:solidFill>
                <a:schemeClr val="tx1"/>
              </a:solidFill>
              <a:effectLst/>
            </a:endParaRPr>
          </a:p>
        </p:txBody>
      </p:sp>
      <p:sp>
        <p:nvSpPr>
          <p:cNvPr id="6" name="Rounded Rectangle 5">
            <a:hlinkClick r:id="rId3" action="ppaction://hlinksldjump"/>
          </p:cNvPr>
          <p:cNvSpPr/>
          <p:nvPr/>
        </p:nvSpPr>
        <p:spPr bwMode="auto">
          <a:xfrm>
            <a:off x="3720117" y="5085184"/>
            <a:ext cx="864096" cy="459433"/>
          </a:xfrm>
          <a:prstGeom prst="roundRect">
            <a:avLst/>
          </a:prstGeom>
          <a:solidFill>
            <a:schemeClr val="accent3">
              <a:lumMod val="95000"/>
            </a:schemeClr>
          </a:solidFill>
          <a:ln>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accent5">
                    <a:lumMod val="10000"/>
                  </a:schemeClr>
                </a:solidFill>
                <a:effectLst/>
                <a:latin typeface="Arial" charset="0"/>
              </a:rPr>
              <a:t>Back</a:t>
            </a:r>
            <a:endParaRPr kumimoji="0" lang="en-US" sz="1800" b="1" i="0" u="none" strike="noStrike" cap="none" normalizeH="0" baseline="0" dirty="0">
              <a:ln>
                <a:noFill/>
              </a:ln>
              <a:solidFill>
                <a:schemeClr val="accent5">
                  <a:lumMod val="10000"/>
                </a:schemeClr>
              </a:solidFill>
              <a:effectLst/>
              <a:latin typeface="Arial" charset="0"/>
            </a:endParaRPr>
          </a:p>
        </p:txBody>
      </p:sp>
      <p:pic>
        <p:nvPicPr>
          <p:cNvPr id="8" name="Picture 7"/>
          <p:cNvPicPr>
            <a:picLocks noChangeAspect="1"/>
          </p:cNvPicPr>
          <p:nvPr/>
        </p:nvPicPr>
        <p:blipFill rotWithShape="1">
          <a:blip r:embed="rId4"/>
          <a:srcRect l="13473" t="88390" r="75458" b="5704"/>
          <a:stretch/>
        </p:blipFill>
        <p:spPr>
          <a:xfrm>
            <a:off x="0" y="6454332"/>
            <a:ext cx="2303778" cy="395243"/>
          </a:xfrm>
          <a:prstGeom prst="rect">
            <a:avLst/>
          </a:prstGeom>
        </p:spPr>
      </p:pic>
      <p:sp>
        <p:nvSpPr>
          <p:cNvPr id="7" name="TextBox 6"/>
          <p:cNvSpPr txBox="1"/>
          <p:nvPr/>
        </p:nvSpPr>
        <p:spPr>
          <a:xfrm>
            <a:off x="165629" y="6581001"/>
            <a:ext cx="2138149" cy="276999"/>
          </a:xfrm>
          <a:prstGeom prst="rect">
            <a:avLst/>
          </a:prstGeom>
          <a:noFill/>
        </p:spPr>
        <p:txBody>
          <a:bodyPr wrap="none" rtlCol="0">
            <a:spAutoFit/>
          </a:bodyPr>
          <a:lstStyle/>
          <a:p>
            <a:r>
              <a:rPr lang="en-US" sz="1200" dirty="0"/>
              <a:t>© 2016 Teens Learn to Drive</a:t>
            </a:r>
          </a:p>
        </p:txBody>
      </p:sp>
    </p:spTree>
    <p:extLst>
      <p:ext uri="{BB962C8B-B14F-4D97-AF65-F5344CB8AC3E}">
        <p14:creationId xmlns:p14="http://schemas.microsoft.com/office/powerpoint/2010/main" val="208166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988" r="12988"/>
          <a:stretch/>
        </p:blipFill>
        <p:spPr>
          <a:xfrm>
            <a:off x="0" y="0"/>
            <a:ext cx="9144000" cy="6858000"/>
          </a:xfrm>
          <a:prstGeom prst="rect">
            <a:avLst/>
          </a:prstGeom>
        </p:spPr>
      </p:pic>
      <p:sp>
        <p:nvSpPr>
          <p:cNvPr id="5" name="Rounded Rectangle 4"/>
          <p:cNvSpPr/>
          <p:nvPr/>
        </p:nvSpPr>
        <p:spPr bwMode="auto">
          <a:xfrm>
            <a:off x="3851920" y="322793"/>
            <a:ext cx="4831392" cy="5338455"/>
          </a:xfrm>
          <a:prstGeom prst="round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2000" b="1" dirty="0"/>
              <a:t>Tires caught in snow ridge</a:t>
            </a:r>
          </a:p>
          <a:p>
            <a:endParaRPr lang="en-CA" dirty="0"/>
          </a:p>
          <a:p>
            <a:r>
              <a:rPr lang="en-CA" dirty="0"/>
              <a:t>After the plow has passed, it leaves a ridge of snow on either side of where the plow and blade were. If you want to change lanes, you need to properly angle your tires to get through the ridge of snow safely.</a:t>
            </a:r>
            <a:r>
              <a:rPr lang="en-US" dirty="0"/>
              <a:t>  Otherwise you can catch your tires in it and lose control of the vehicle.</a:t>
            </a:r>
          </a:p>
          <a:p>
            <a:endParaRPr lang="en-CA" dirty="0"/>
          </a:p>
          <a:p>
            <a:r>
              <a:rPr lang="en-CA" dirty="0"/>
              <a:t>On freeways, several snow plows may be staggered across the road, clearing all lanes at the same time by passing a ridge of snow from plow to plow. </a:t>
            </a:r>
          </a:p>
          <a:p>
            <a:endParaRPr lang="en-CA" dirty="0"/>
          </a:p>
          <a:p>
            <a:r>
              <a:rPr lang="en-CA" dirty="0"/>
              <a:t>NEVER try to pass between them. </a:t>
            </a:r>
          </a:p>
          <a:p>
            <a:endParaRPr lang="en-CA" dirty="0"/>
          </a:p>
        </p:txBody>
      </p:sp>
      <p:sp>
        <p:nvSpPr>
          <p:cNvPr id="6" name="Rounded Rectangle 5">
            <a:hlinkClick r:id="rId3" action="ppaction://hlinksldjump"/>
          </p:cNvPr>
          <p:cNvSpPr/>
          <p:nvPr/>
        </p:nvSpPr>
        <p:spPr bwMode="auto">
          <a:xfrm>
            <a:off x="7236296" y="5384576"/>
            <a:ext cx="864096" cy="459433"/>
          </a:xfrm>
          <a:prstGeom prst="roundRect">
            <a:avLst/>
          </a:prstGeom>
          <a:solidFill>
            <a:schemeClr val="accent3">
              <a:lumMod val="95000"/>
            </a:schemeClr>
          </a:solidFill>
          <a:ln>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accent5">
                    <a:lumMod val="10000"/>
                  </a:schemeClr>
                </a:solidFill>
                <a:effectLst/>
                <a:latin typeface="Arial" charset="0"/>
              </a:rPr>
              <a:t>Back</a:t>
            </a:r>
            <a:endParaRPr kumimoji="0" lang="en-US" sz="1800" b="1" i="0" u="none" strike="noStrike" cap="none" normalizeH="0" baseline="0" dirty="0">
              <a:ln>
                <a:noFill/>
              </a:ln>
              <a:solidFill>
                <a:schemeClr val="accent5">
                  <a:lumMod val="10000"/>
                </a:schemeClr>
              </a:solidFill>
              <a:effectLst/>
              <a:latin typeface="Arial" charset="0"/>
            </a:endParaRPr>
          </a:p>
        </p:txBody>
      </p:sp>
      <p:pic>
        <p:nvPicPr>
          <p:cNvPr id="9" name="Picture 8"/>
          <p:cNvPicPr>
            <a:picLocks noChangeAspect="1"/>
          </p:cNvPicPr>
          <p:nvPr/>
        </p:nvPicPr>
        <p:blipFill rotWithShape="1">
          <a:blip r:embed="rId4"/>
          <a:srcRect l="13473" t="88390" r="75458" b="5704"/>
          <a:stretch/>
        </p:blipFill>
        <p:spPr>
          <a:xfrm>
            <a:off x="0" y="6454332"/>
            <a:ext cx="2303778" cy="395243"/>
          </a:xfrm>
          <a:prstGeom prst="rect">
            <a:avLst/>
          </a:prstGeom>
        </p:spPr>
      </p:pic>
      <p:sp>
        <p:nvSpPr>
          <p:cNvPr id="8" name="TextBox 7"/>
          <p:cNvSpPr txBox="1"/>
          <p:nvPr/>
        </p:nvSpPr>
        <p:spPr>
          <a:xfrm>
            <a:off x="165629" y="6581001"/>
            <a:ext cx="2138149" cy="276999"/>
          </a:xfrm>
          <a:prstGeom prst="rect">
            <a:avLst/>
          </a:prstGeom>
          <a:noFill/>
        </p:spPr>
        <p:txBody>
          <a:bodyPr wrap="none" rtlCol="0">
            <a:spAutoFit/>
          </a:bodyPr>
          <a:lstStyle/>
          <a:p>
            <a:r>
              <a:rPr lang="en-US" sz="1200" dirty="0"/>
              <a:t>© 2016 Teens Learn to Drive</a:t>
            </a:r>
          </a:p>
        </p:txBody>
      </p:sp>
    </p:spTree>
    <p:extLst>
      <p:ext uri="{BB962C8B-B14F-4D97-AF65-F5344CB8AC3E}">
        <p14:creationId xmlns:p14="http://schemas.microsoft.com/office/powerpoint/2010/main" val="146571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988" r="12988"/>
          <a:stretch/>
        </p:blipFill>
        <p:spPr>
          <a:xfrm>
            <a:off x="0" y="0"/>
            <a:ext cx="9144000" cy="6858000"/>
          </a:xfrm>
          <a:prstGeom prst="rect">
            <a:avLst/>
          </a:prstGeom>
        </p:spPr>
      </p:pic>
      <p:sp>
        <p:nvSpPr>
          <p:cNvPr id="5" name="Rounded Rectangle 4"/>
          <p:cNvSpPr/>
          <p:nvPr/>
        </p:nvSpPr>
        <p:spPr bwMode="auto">
          <a:xfrm>
            <a:off x="704528" y="760063"/>
            <a:ext cx="4299520" cy="2020865"/>
          </a:xfrm>
          <a:prstGeom prst="round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2000" b="1" dirty="0"/>
              <a:t>Slid on road in front of the plow</a:t>
            </a:r>
          </a:p>
          <a:p>
            <a:endParaRPr lang="en-CA" sz="2000" dirty="0"/>
          </a:p>
          <a:p>
            <a:r>
              <a:rPr lang="en-CA" dirty="0"/>
              <a:t>The safest space for a car is behind a snow plow. The road in front of the snow plow isn’t cleared yet so it isn’t safe to drive on.</a:t>
            </a:r>
            <a:endParaRPr kumimoji="0" lang="en-US" b="0" i="0" u="none" strike="noStrike" cap="none" normalizeH="0" baseline="0" dirty="0">
              <a:ln>
                <a:noFill/>
              </a:ln>
              <a:solidFill>
                <a:schemeClr val="tx1"/>
              </a:solidFill>
              <a:effectLst/>
              <a:latin typeface="Arial" charset="0"/>
            </a:endParaRPr>
          </a:p>
        </p:txBody>
      </p:sp>
      <p:sp>
        <p:nvSpPr>
          <p:cNvPr id="6" name="Rounded Rectangle 5">
            <a:hlinkClick r:id="rId3" action="ppaction://hlinksldjump"/>
          </p:cNvPr>
          <p:cNvSpPr/>
          <p:nvPr/>
        </p:nvSpPr>
        <p:spPr bwMode="auto">
          <a:xfrm>
            <a:off x="3563888" y="2504057"/>
            <a:ext cx="864096" cy="459433"/>
          </a:xfrm>
          <a:prstGeom prst="roundRect">
            <a:avLst/>
          </a:prstGeom>
          <a:solidFill>
            <a:schemeClr val="accent3">
              <a:lumMod val="95000"/>
            </a:schemeClr>
          </a:solidFill>
          <a:ln>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accent5">
                    <a:lumMod val="10000"/>
                  </a:schemeClr>
                </a:solidFill>
                <a:effectLst/>
                <a:latin typeface="Arial" charset="0"/>
              </a:rPr>
              <a:t>Back</a:t>
            </a:r>
            <a:endParaRPr kumimoji="0" lang="en-US" sz="1800" b="1" i="0" u="none" strike="noStrike" cap="none" normalizeH="0" baseline="0" dirty="0">
              <a:ln>
                <a:noFill/>
              </a:ln>
              <a:solidFill>
                <a:schemeClr val="accent5">
                  <a:lumMod val="10000"/>
                </a:schemeClr>
              </a:solidFill>
              <a:effectLst/>
              <a:latin typeface="Arial" charset="0"/>
            </a:endParaRPr>
          </a:p>
        </p:txBody>
      </p:sp>
      <p:pic>
        <p:nvPicPr>
          <p:cNvPr id="8" name="Picture 7"/>
          <p:cNvPicPr>
            <a:picLocks noChangeAspect="1"/>
          </p:cNvPicPr>
          <p:nvPr/>
        </p:nvPicPr>
        <p:blipFill rotWithShape="1">
          <a:blip r:embed="rId4"/>
          <a:srcRect l="13473" t="88390" r="75458" b="5704"/>
          <a:stretch/>
        </p:blipFill>
        <p:spPr>
          <a:xfrm>
            <a:off x="0" y="6454332"/>
            <a:ext cx="2303778" cy="395243"/>
          </a:xfrm>
          <a:prstGeom prst="rect">
            <a:avLst/>
          </a:prstGeom>
        </p:spPr>
      </p:pic>
      <p:sp>
        <p:nvSpPr>
          <p:cNvPr id="9" name="TextBox 8"/>
          <p:cNvSpPr txBox="1"/>
          <p:nvPr/>
        </p:nvSpPr>
        <p:spPr>
          <a:xfrm>
            <a:off x="165629" y="6581001"/>
            <a:ext cx="2138149" cy="276999"/>
          </a:xfrm>
          <a:prstGeom prst="rect">
            <a:avLst/>
          </a:prstGeom>
          <a:noFill/>
        </p:spPr>
        <p:txBody>
          <a:bodyPr wrap="none" rtlCol="0">
            <a:spAutoFit/>
          </a:bodyPr>
          <a:lstStyle/>
          <a:p>
            <a:r>
              <a:rPr lang="en-US" sz="1200" dirty="0"/>
              <a:t>© 2016 Teens Learn to Drive</a:t>
            </a:r>
          </a:p>
        </p:txBody>
      </p:sp>
    </p:spTree>
    <p:extLst>
      <p:ext uri="{BB962C8B-B14F-4D97-AF65-F5344CB8AC3E}">
        <p14:creationId xmlns:p14="http://schemas.microsoft.com/office/powerpoint/2010/main" val="2481329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988" r="12988"/>
          <a:stretch/>
        </p:blipFill>
        <p:spPr>
          <a:xfrm>
            <a:off x="0" y="0"/>
            <a:ext cx="9144000" cy="6858000"/>
          </a:xfrm>
          <a:prstGeom prst="rect">
            <a:avLst/>
          </a:prstGeom>
        </p:spPr>
      </p:pic>
      <p:sp>
        <p:nvSpPr>
          <p:cNvPr id="5" name="Rounded Rectangle 4"/>
          <p:cNvSpPr/>
          <p:nvPr/>
        </p:nvSpPr>
        <p:spPr bwMode="auto">
          <a:xfrm>
            <a:off x="323527" y="1963133"/>
            <a:ext cx="4248472" cy="3410084"/>
          </a:xfrm>
          <a:prstGeom prst="round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2000" b="1" dirty="0"/>
              <a:t>Drinking/ Holding Coffee</a:t>
            </a:r>
          </a:p>
          <a:p>
            <a:endParaRPr lang="en-US" dirty="0"/>
          </a:p>
          <a:p>
            <a:r>
              <a:rPr lang="en-CA" dirty="0"/>
              <a:t>Snowy and icy conditions require your full attention and two hands on the steering wheel.  </a:t>
            </a:r>
          </a:p>
          <a:p>
            <a:endParaRPr lang="en-CA" dirty="0"/>
          </a:p>
          <a:p>
            <a:r>
              <a:rPr lang="en-CA" dirty="0"/>
              <a:t>As a driver you are not only responsible for the safety of yourself and your passengers but also the other vehicles and pedestrians that share the road.  </a:t>
            </a:r>
          </a:p>
          <a:p>
            <a:endParaRPr lang="en-CA" dirty="0"/>
          </a:p>
        </p:txBody>
      </p:sp>
      <p:sp>
        <p:nvSpPr>
          <p:cNvPr id="6" name="Rounded Rectangle 5">
            <a:hlinkClick r:id="rId3" action="ppaction://hlinksldjump"/>
          </p:cNvPr>
          <p:cNvSpPr/>
          <p:nvPr/>
        </p:nvSpPr>
        <p:spPr bwMode="auto">
          <a:xfrm>
            <a:off x="2915816" y="5085184"/>
            <a:ext cx="864096" cy="459433"/>
          </a:xfrm>
          <a:prstGeom prst="roundRect">
            <a:avLst/>
          </a:prstGeom>
          <a:solidFill>
            <a:schemeClr val="accent3">
              <a:lumMod val="95000"/>
            </a:schemeClr>
          </a:solidFill>
          <a:ln>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accent5">
                    <a:lumMod val="10000"/>
                  </a:schemeClr>
                </a:solidFill>
                <a:effectLst/>
                <a:latin typeface="Arial" charset="0"/>
              </a:rPr>
              <a:t>Back</a:t>
            </a:r>
            <a:endParaRPr kumimoji="0" lang="en-US" sz="1800" b="1" i="0" u="none" strike="noStrike" cap="none" normalizeH="0" baseline="0" dirty="0">
              <a:ln>
                <a:noFill/>
              </a:ln>
              <a:solidFill>
                <a:schemeClr val="accent5">
                  <a:lumMod val="10000"/>
                </a:schemeClr>
              </a:solidFill>
              <a:effectLst/>
              <a:latin typeface="Arial" charset="0"/>
            </a:endParaRPr>
          </a:p>
        </p:txBody>
      </p:sp>
      <p:pic>
        <p:nvPicPr>
          <p:cNvPr id="9" name="Picture 8"/>
          <p:cNvPicPr>
            <a:picLocks noChangeAspect="1"/>
          </p:cNvPicPr>
          <p:nvPr/>
        </p:nvPicPr>
        <p:blipFill rotWithShape="1">
          <a:blip r:embed="rId4"/>
          <a:srcRect l="13473" t="88390" r="75458" b="5704"/>
          <a:stretch/>
        </p:blipFill>
        <p:spPr>
          <a:xfrm>
            <a:off x="0" y="6454332"/>
            <a:ext cx="2303778" cy="395243"/>
          </a:xfrm>
          <a:prstGeom prst="rect">
            <a:avLst/>
          </a:prstGeom>
        </p:spPr>
      </p:pic>
      <p:sp>
        <p:nvSpPr>
          <p:cNvPr id="8" name="TextBox 7"/>
          <p:cNvSpPr txBox="1"/>
          <p:nvPr/>
        </p:nvSpPr>
        <p:spPr>
          <a:xfrm>
            <a:off x="165629" y="6581001"/>
            <a:ext cx="2138149" cy="276999"/>
          </a:xfrm>
          <a:prstGeom prst="rect">
            <a:avLst/>
          </a:prstGeom>
          <a:noFill/>
        </p:spPr>
        <p:txBody>
          <a:bodyPr wrap="none" rtlCol="0">
            <a:spAutoFit/>
          </a:bodyPr>
          <a:lstStyle/>
          <a:p>
            <a:r>
              <a:rPr lang="en-US" sz="1200" dirty="0"/>
              <a:t>© 2016 Teens Learn to Drive</a:t>
            </a:r>
          </a:p>
        </p:txBody>
      </p:sp>
    </p:spTree>
    <p:extLst>
      <p:ext uri="{BB962C8B-B14F-4D97-AF65-F5344CB8AC3E}">
        <p14:creationId xmlns:p14="http://schemas.microsoft.com/office/powerpoint/2010/main" val="152354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988" r="12988"/>
          <a:stretch/>
        </p:blipFill>
        <p:spPr>
          <a:xfrm>
            <a:off x="0" y="0"/>
            <a:ext cx="9144000" cy="6858000"/>
          </a:xfrm>
          <a:prstGeom prst="rect">
            <a:avLst/>
          </a:prstGeom>
        </p:spPr>
      </p:pic>
      <p:sp>
        <p:nvSpPr>
          <p:cNvPr id="5" name="Rounded Rectangle 4"/>
          <p:cNvSpPr/>
          <p:nvPr/>
        </p:nvSpPr>
        <p:spPr bwMode="auto">
          <a:xfrm>
            <a:off x="4428728" y="607368"/>
            <a:ext cx="4247728" cy="4261792"/>
          </a:xfrm>
          <a:prstGeom prst="round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2000" b="1" dirty="0"/>
              <a:t>Tailgating</a:t>
            </a:r>
          </a:p>
          <a:p>
            <a:endParaRPr lang="en-CA" sz="2000" dirty="0"/>
          </a:p>
          <a:p>
            <a:r>
              <a:rPr lang="en-CA" dirty="0"/>
              <a:t>A lower-friction road surface means it takes more time for your tires to find grip and change your speed or direction.</a:t>
            </a:r>
          </a:p>
          <a:p>
            <a:endParaRPr lang="en-CA" dirty="0"/>
          </a:p>
          <a:p>
            <a:r>
              <a:rPr lang="en-CA" dirty="0"/>
              <a:t>Make sure you leave extra room between your car and the snow plow. </a:t>
            </a:r>
          </a:p>
          <a:p>
            <a:endParaRPr lang="en-CA" dirty="0"/>
          </a:p>
          <a:p>
            <a:r>
              <a:rPr lang="en-CA" dirty="0"/>
              <a:t>Do not assume that the snow plow operator can see you. </a:t>
            </a:r>
            <a:endParaRPr kumimoji="0" lang="en-US" b="0" i="0" u="none" strike="noStrike" cap="none" normalizeH="0" baseline="0" dirty="0">
              <a:ln>
                <a:noFill/>
              </a:ln>
              <a:solidFill>
                <a:schemeClr val="tx1"/>
              </a:solidFill>
              <a:effectLst/>
              <a:latin typeface="Arial" charset="0"/>
            </a:endParaRPr>
          </a:p>
        </p:txBody>
      </p:sp>
      <p:sp>
        <p:nvSpPr>
          <p:cNvPr id="6" name="Rounded Rectangle 5">
            <a:hlinkClick r:id="rId3" action="ppaction://hlinksldjump"/>
          </p:cNvPr>
          <p:cNvSpPr/>
          <p:nvPr/>
        </p:nvSpPr>
        <p:spPr bwMode="auto">
          <a:xfrm>
            <a:off x="7279162" y="4652168"/>
            <a:ext cx="864096" cy="459433"/>
          </a:xfrm>
          <a:prstGeom prst="roundRect">
            <a:avLst/>
          </a:prstGeom>
          <a:solidFill>
            <a:schemeClr val="accent3">
              <a:lumMod val="95000"/>
            </a:schemeClr>
          </a:solidFill>
          <a:ln>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accent5">
                    <a:lumMod val="10000"/>
                  </a:schemeClr>
                </a:solidFill>
                <a:effectLst/>
                <a:latin typeface="Arial" charset="0"/>
              </a:rPr>
              <a:t>Back</a:t>
            </a:r>
            <a:endParaRPr kumimoji="0" lang="en-US" sz="1800" b="1" i="0" u="none" strike="noStrike" cap="none" normalizeH="0" baseline="0" dirty="0">
              <a:ln>
                <a:noFill/>
              </a:ln>
              <a:solidFill>
                <a:schemeClr val="accent5">
                  <a:lumMod val="10000"/>
                </a:schemeClr>
              </a:solidFill>
              <a:effectLst/>
              <a:latin typeface="Arial" charset="0"/>
            </a:endParaRPr>
          </a:p>
        </p:txBody>
      </p:sp>
      <p:pic>
        <p:nvPicPr>
          <p:cNvPr id="9" name="Picture 8"/>
          <p:cNvPicPr>
            <a:picLocks noChangeAspect="1"/>
          </p:cNvPicPr>
          <p:nvPr/>
        </p:nvPicPr>
        <p:blipFill rotWithShape="1">
          <a:blip r:embed="rId4"/>
          <a:srcRect l="13473" t="88390" r="75458" b="5704"/>
          <a:stretch/>
        </p:blipFill>
        <p:spPr>
          <a:xfrm>
            <a:off x="0" y="6454332"/>
            <a:ext cx="2303778" cy="395243"/>
          </a:xfrm>
          <a:prstGeom prst="rect">
            <a:avLst/>
          </a:prstGeom>
        </p:spPr>
      </p:pic>
      <p:sp>
        <p:nvSpPr>
          <p:cNvPr id="8" name="TextBox 7"/>
          <p:cNvSpPr txBox="1"/>
          <p:nvPr/>
        </p:nvSpPr>
        <p:spPr>
          <a:xfrm>
            <a:off x="165629" y="6581001"/>
            <a:ext cx="2138149" cy="276999"/>
          </a:xfrm>
          <a:prstGeom prst="rect">
            <a:avLst/>
          </a:prstGeom>
          <a:noFill/>
        </p:spPr>
        <p:txBody>
          <a:bodyPr wrap="none" rtlCol="0">
            <a:spAutoFit/>
          </a:bodyPr>
          <a:lstStyle/>
          <a:p>
            <a:r>
              <a:rPr lang="en-US" sz="1200" dirty="0"/>
              <a:t>© 2016 Teens Learn to Drive</a:t>
            </a:r>
          </a:p>
        </p:txBody>
      </p:sp>
    </p:spTree>
    <p:extLst>
      <p:ext uri="{BB962C8B-B14F-4D97-AF65-F5344CB8AC3E}">
        <p14:creationId xmlns:p14="http://schemas.microsoft.com/office/powerpoint/2010/main" val="3394313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988" r="12988"/>
          <a:stretch/>
        </p:blipFill>
        <p:spPr>
          <a:xfrm>
            <a:off x="0" y="0"/>
            <a:ext cx="9144000" cy="6858000"/>
          </a:xfrm>
          <a:prstGeom prst="rect">
            <a:avLst/>
          </a:prstGeom>
        </p:spPr>
      </p:pic>
      <p:sp>
        <p:nvSpPr>
          <p:cNvPr id="5" name="Rounded Rectangle 4"/>
          <p:cNvSpPr/>
          <p:nvPr/>
        </p:nvSpPr>
        <p:spPr bwMode="auto">
          <a:xfrm>
            <a:off x="539552" y="548680"/>
            <a:ext cx="4248472" cy="4392488"/>
          </a:xfrm>
          <a:prstGeom prst="round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CA" sz="2000" b="1" dirty="0"/>
              <a:t>Both hands off the wheel</a:t>
            </a:r>
          </a:p>
          <a:p>
            <a:endParaRPr lang="en-CA" sz="2000" dirty="0"/>
          </a:p>
          <a:p>
            <a:r>
              <a:rPr lang="en-CA" dirty="0"/>
              <a:t>Congrats for noticing that the driver took both hands off the wheel!</a:t>
            </a:r>
          </a:p>
          <a:p>
            <a:endParaRPr lang="en-CA" dirty="0"/>
          </a:p>
          <a:p>
            <a:r>
              <a:rPr lang="en-CA" dirty="0"/>
              <a:t>Taking your hands off the wheel is always dangerous but it’s especially dangerous in winter conditions. </a:t>
            </a:r>
          </a:p>
          <a:p>
            <a:endParaRPr lang="en-CA" dirty="0"/>
          </a:p>
          <a:p>
            <a:r>
              <a:rPr lang="en-CA" dirty="0"/>
              <a:t>Ice, snow and restricted visibility  require your full attention and the ability to maintain control of the vehicle at all times.  </a:t>
            </a:r>
            <a:endParaRPr kumimoji="0" lang="en-US" i="0" u="none" strike="noStrike" cap="none" normalizeH="0" baseline="0" dirty="0">
              <a:ln>
                <a:noFill/>
              </a:ln>
              <a:solidFill>
                <a:schemeClr val="tx1"/>
              </a:solidFill>
              <a:effectLst/>
              <a:latin typeface="Arial" charset="0"/>
            </a:endParaRPr>
          </a:p>
        </p:txBody>
      </p:sp>
      <p:sp>
        <p:nvSpPr>
          <p:cNvPr id="6" name="Rounded Rectangle 5">
            <a:hlinkClick r:id="rId3" action="ppaction://hlinksldjump"/>
          </p:cNvPr>
          <p:cNvSpPr/>
          <p:nvPr/>
        </p:nvSpPr>
        <p:spPr bwMode="auto">
          <a:xfrm>
            <a:off x="3519466" y="4641306"/>
            <a:ext cx="864096" cy="459433"/>
          </a:xfrm>
          <a:prstGeom prst="roundRect">
            <a:avLst/>
          </a:prstGeom>
          <a:solidFill>
            <a:schemeClr val="accent3">
              <a:lumMod val="95000"/>
            </a:schemeClr>
          </a:solidFill>
          <a:ln>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accent5">
                    <a:lumMod val="10000"/>
                  </a:schemeClr>
                </a:solidFill>
                <a:effectLst/>
                <a:latin typeface="Arial" charset="0"/>
              </a:rPr>
              <a:t>Back</a:t>
            </a:r>
            <a:endParaRPr kumimoji="0" lang="en-US" sz="1800" b="1" i="0" u="none" strike="noStrike" cap="none" normalizeH="0" baseline="0" dirty="0">
              <a:ln>
                <a:noFill/>
              </a:ln>
              <a:solidFill>
                <a:schemeClr val="accent5">
                  <a:lumMod val="10000"/>
                </a:schemeClr>
              </a:solidFill>
              <a:effectLst/>
              <a:latin typeface="Arial" charset="0"/>
            </a:endParaRPr>
          </a:p>
        </p:txBody>
      </p:sp>
      <p:pic>
        <p:nvPicPr>
          <p:cNvPr id="9" name="Picture 8"/>
          <p:cNvPicPr>
            <a:picLocks noChangeAspect="1"/>
          </p:cNvPicPr>
          <p:nvPr/>
        </p:nvPicPr>
        <p:blipFill rotWithShape="1">
          <a:blip r:embed="rId4"/>
          <a:srcRect l="13473" t="88390" r="75458" b="5704"/>
          <a:stretch/>
        </p:blipFill>
        <p:spPr>
          <a:xfrm>
            <a:off x="0" y="6454332"/>
            <a:ext cx="2303778" cy="395243"/>
          </a:xfrm>
          <a:prstGeom prst="rect">
            <a:avLst/>
          </a:prstGeom>
        </p:spPr>
      </p:pic>
      <p:sp>
        <p:nvSpPr>
          <p:cNvPr id="8" name="TextBox 7"/>
          <p:cNvSpPr txBox="1"/>
          <p:nvPr/>
        </p:nvSpPr>
        <p:spPr>
          <a:xfrm>
            <a:off x="165629" y="6581001"/>
            <a:ext cx="2138149" cy="276999"/>
          </a:xfrm>
          <a:prstGeom prst="rect">
            <a:avLst/>
          </a:prstGeom>
          <a:noFill/>
        </p:spPr>
        <p:txBody>
          <a:bodyPr wrap="none" rtlCol="0">
            <a:spAutoFit/>
          </a:bodyPr>
          <a:lstStyle/>
          <a:p>
            <a:r>
              <a:rPr lang="en-US" sz="1200" dirty="0"/>
              <a:t>© 2016 Teens Learn to Drive</a:t>
            </a:r>
          </a:p>
        </p:txBody>
      </p:sp>
    </p:spTree>
    <p:extLst>
      <p:ext uri="{BB962C8B-B14F-4D97-AF65-F5344CB8AC3E}">
        <p14:creationId xmlns:p14="http://schemas.microsoft.com/office/powerpoint/2010/main" val="21796637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theme1.xml><?xml version="1.0" encoding="utf-8"?>
<a:theme xmlns:a="http://schemas.openxmlformats.org/drawingml/2006/main" name="Default Design">
  <a:themeElements>
    <a:clrScheme name="Custom 3">
      <a:dk1>
        <a:srgbClr val="002D89"/>
      </a:dk1>
      <a:lt1>
        <a:srgbClr val="FFFFFF"/>
      </a:lt1>
      <a:dk2>
        <a:srgbClr val="000000"/>
      </a:dk2>
      <a:lt2>
        <a:srgbClr val="808080"/>
      </a:lt2>
      <a:accent1>
        <a:srgbClr val="BBE0E3"/>
      </a:accent1>
      <a:accent2>
        <a:srgbClr val="002D89"/>
      </a:accent2>
      <a:accent3>
        <a:srgbClr val="FFFFFF"/>
      </a:accent3>
      <a:accent4>
        <a:srgbClr val="000000"/>
      </a:accent4>
      <a:accent5>
        <a:srgbClr val="DAEDEF"/>
      </a:accent5>
      <a:accent6>
        <a:srgbClr val="002D89"/>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11269</TotalTime>
  <Words>796</Words>
  <Application>Microsoft Office PowerPoint</Application>
  <PresentationFormat>On-screen Show (4:3)</PresentationFormat>
  <Paragraphs>162</Paragraphs>
  <Slides>12</Slides>
  <Notes>4</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orange juice</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Anne_Marie_ACER_Lapt;Sarah Hallig</dc:creator>
  <cp:lastModifiedBy>Sarah Marie Hallig</cp:lastModifiedBy>
  <cp:revision>323</cp:revision>
  <cp:lastPrinted>2016-09-16T14:15:57Z</cp:lastPrinted>
  <dcterms:created xsi:type="dcterms:W3CDTF">2004-01-30T07:01:32Z</dcterms:created>
  <dcterms:modified xsi:type="dcterms:W3CDTF">2016-12-02T00:33:48Z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